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3C3_9E9FE1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427_FA63D967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7" r:id="rId2"/>
  </p:sldMasterIdLst>
  <p:notesMasterIdLst>
    <p:notesMasterId r:id="rId18"/>
  </p:notesMasterIdLst>
  <p:sldIdLst>
    <p:sldId id="878" r:id="rId3"/>
    <p:sldId id="963" r:id="rId4"/>
    <p:sldId id="1060" r:id="rId5"/>
    <p:sldId id="1061" r:id="rId6"/>
    <p:sldId id="1062" r:id="rId7"/>
    <p:sldId id="896" r:id="rId8"/>
    <p:sldId id="1063" r:id="rId9"/>
    <p:sldId id="1064" r:id="rId10"/>
    <p:sldId id="1065" r:id="rId11"/>
    <p:sldId id="1066" r:id="rId12"/>
    <p:sldId id="1067" r:id="rId13"/>
    <p:sldId id="1068" r:id="rId14"/>
    <p:sldId id="968" r:id="rId15"/>
    <p:sldId id="1003" r:id="rId16"/>
    <p:sldId id="99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0CF07B-6E39-BA96-E675-62BF1354A8D0}" name="Gomes de Siqueira,Alexandre" initials="GdS" userId="Gomes de Siqueira,Alexandre" providerId="None"/>
  <p188:author id="{A53C7C81-9C56-D4F7-74F3-F289CA3B6308}" name="Chancey, Kristen A." initials="CKA" userId="S::kchancey@ufl.edu::042b7c22-1c43-425b-8067-423f61b353a0" providerId="AD"/>
  <p188:author id="{3CBC8EC4-6475-F544-759E-DEC7E5FA23E3}" name="Martin,Joshua L" initials="ML" userId="S::joshua.martin@ufl.edu::25286dc8-54d3-41a1-9686-62cd6706656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22"/>
    <a:srgbClr val="1089B9"/>
    <a:srgbClr val="20675C"/>
    <a:srgbClr val="FFFFFF"/>
    <a:srgbClr val="F155DC"/>
    <a:srgbClr val="0073E6"/>
    <a:srgbClr val="EB0000"/>
    <a:srgbClr val="FF7300"/>
    <a:srgbClr val="00EB4B"/>
    <a:srgbClr val="1A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4035" autoAdjust="0"/>
  </p:normalViewPr>
  <p:slideViewPr>
    <p:cSldViewPr snapToGrid="0" showGuides="1">
      <p:cViewPr varScale="1">
        <p:scale>
          <a:sx n="102" d="100"/>
          <a:sy n="102" d="100"/>
        </p:scale>
        <p:origin x="114" y="294"/>
      </p:cViewPr>
      <p:guideLst/>
    </p:cSldViewPr>
  </p:slideViewPr>
  <p:outlineViewPr>
    <p:cViewPr>
      <p:scale>
        <a:sx n="33" d="100"/>
        <a:sy n="33" d="100"/>
      </p:scale>
      <p:origin x="0" y="-13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68" d="100"/>
          <a:sy n="168" d="100"/>
        </p:scale>
        <p:origin x="468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modernComment_3C3_9E9FE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345B6B-953D-4E16-8E18-6CFCE07EEDDB}" authorId="{3CBC8EC4-6475-F544-759E-DEC7E5FA23E3}" created="2022-09-06T19:00:22.397">
    <pc:sldMkLst xmlns:pc="http://schemas.microsoft.com/office/powerpoint/2013/main/command">
      <pc:docMk/>
      <pc:sldMk cId="166329875" sldId="963"/>
    </pc:sldMkLst>
    <p188:pos x="-374650" y="212725"/>
    <p188:txBody>
      <a:bodyPr/>
      <a:lstStyle/>
      <a:p>
        <a:r>
          <a:rPr lang="en-US"/>
          <a:t>https://www.gettyimages.com/detail/photo/abstract-technological-background-in-vibrant-colors-royalty-free-image/1308328981?adppopup=true</a:t>
        </a:r>
      </a:p>
    </p188:txBody>
  </p188:cm>
</p188:cmLst>
</file>

<file path=ppt/comments/modernComment_427_FA63D9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BF56DE-05C7-4223-9B94-78640BCA2CB1}" authorId="{3CBC8EC4-6475-F544-759E-DEC7E5FA23E3}" created="2022-10-12T14:40:43.5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00847719" sldId="1063"/>
      <ac:picMk id="28" creationId="{E68746EF-A4B8-CC42-3765-432D2F5F2661}"/>
    </ac:deMkLst>
    <p188:txBody>
      <a:bodyPr/>
      <a:lstStyle/>
      <a:p>
        <a:r>
          <a:rPr lang="en-US"/>
          <a:t>https://www.pexels.com/photo/low-light-photography-of-brown-window-blinds-586414/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93BCE-4788-4515-BBD8-9108AB8560E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37217-9793-4C9A-AF1C-443ACF2A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ON SCREEN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Welcome back! </a:t>
            </a:r>
            <a:r>
              <a:rPr lang="en-US" dirty="0"/>
              <a:t>In this lecture, we will continue to learn about the process model. We will look at different strategies to achieve Process Synchronization. Let’s get started!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[CLICK – Next Slide]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1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 SCREEN</a:t>
            </a:r>
          </a:p>
          <a:p>
            <a:endParaRPr lang="en-US" b="0" dirty="0"/>
          </a:p>
          <a:p>
            <a:r>
              <a:rPr lang="en-US" b="0" dirty="0"/>
              <a:t>To summarize:</a:t>
            </a:r>
          </a:p>
          <a:p>
            <a:endParaRPr lang="en-US" b="0" dirty="0"/>
          </a:p>
          <a:p>
            <a:r>
              <a:rPr lang="en-US" b="0" dirty="0"/>
              <a:t>Monitors are a language construct that use conditional variables.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Conditional variables handle blocking / unblocking the critical regions.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Monitors guarantee that at most one process enters the critical region at a time.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Can be implicit, such as in Java with the synchronized keyword or explicit such as in Python wait and notify calls.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47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OFF SCREEN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Besides monitors, there are Mutexes and semaphores.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Contrary to monitors (that use language constructs), both mutexes (mutual exclusion variables) and semaphores are shared-memory variables.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Mutexes and semaphores are typically provided by the OS and, like monitors, implement a Blocking-based locking mechanism.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 that tries to acquire the lock but can’t will block itself.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let’s look at Mutexes.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mutex is binary in nature. Like Monitors, Operations are lock and unlock only.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is something important: once locked, only the locking thread can unlock a mutex.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Mutexes are intended specifically for single-process-at-a-time critical regions. So, only one process can enter a critical region protected by a mutex at a time.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say that with a mutex we can protect a single resource with a single lock.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Semaphores are like mutexes, but we should imagine semaphores as an array of locks or a counter representing the locks available.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three main operations with semaphores: creation, up(increment), and down (or decrement).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semaphores are created, they are initialized with the number of locks available. Acquiring a lock is similar to performing a down operation. Releasing a lock is equivalent to performing an up operation.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thread with access to the semaphore can decrement (lock) or increment (unlock) the semaphore count. This is a key difference from Mutexes. Mutexes can only be unlocked by the process that locked them.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a binary semaphore is similar to a mutex, but can be unlocked by any thread.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b="0" dirty="0">
              <a:latin typeface="+mn-lt"/>
            </a:endParaRPr>
          </a:p>
          <a:p>
            <a:r>
              <a:rPr lang="en-US" b="1" dirty="0">
                <a:latin typeface="+mn-lt"/>
              </a:rPr>
              <a:t>[CLICK –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7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OFF SCREEN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0" spc="77" dirty="0">
              <a:solidFill>
                <a:srgbClr val="143F9C"/>
              </a:solidFill>
              <a:latin typeface="+mn-lt"/>
              <a:ea typeface="Jost*" pitchFamily="34" charset="-122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look at some additional details about how semaphores work.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three operations: Creation, Down, and Up.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Creation, semaphores receive a starting count. This count represents how many locks there are. This count can also be interpreted as how many resources can be accessed concurrently by different processes.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use a restaurant and dining tables as an example.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suppose that this restaurant has 5 tables. Here, tables represent resources and costumers represent processes.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starting count is 5 since at most 5 tables can be occupied concurrently.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structure is: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Attempt a Down to acquire a lock to a resource (table)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the table to eat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 the resource (or table) by performing an Up operation.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how does Down work?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costumer arrives, we attempt to assign them a table by performing a down operation.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there are tables available (count &gt; 0), the semaphore counter goes down (count is subtracted by 1), meaning that one lock has been acquired and the costumer can use a table to eat.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what happens if there are no more tables available – meaning count = 0?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that case, what we would expect at a restaurant is that the costumer trying to get a table would be added to a waiting list and be called to a table when one becomes available.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exactly what happens when we use semaphores. If a process tries to acquire a lock and count = 0, it is blocked and added to a waiting list. The waiting list is called a semaphore's queue: a list of processes that are blocked waiting for resources.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costumer leaves a table, if the semaphore’s queue is empty, count goes up (count is added by 1).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queue is not empty, the blocked process that is first in line in the semaphore's queue is given a lock. The counter, however, remains zero.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important aspect to note is that the up operation never blocks any process! </a:t>
            </a:r>
          </a:p>
          <a:p>
            <a:endParaRPr lang="en-US" b="0" dirty="0">
              <a:latin typeface="+mn-lt"/>
            </a:endParaRPr>
          </a:p>
          <a:p>
            <a:r>
              <a:rPr lang="en-US" b="1" dirty="0">
                <a:latin typeface="+mn-lt"/>
              </a:rPr>
              <a:t>[CLICK –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OFF SCREEN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talking about process synchronization, there are two primary synchronization criteria: Safety and Liveness.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Safety means that data and process states must remain consistent as processes alternate access to some data or resource.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 of this criteria may result in Invalid application states or corrupted data.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Liveness means that all processes will eventually complete;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 of criteria may result in deadlock or starvation. 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Deadlock occurs when all processes block, with each process waiting on the next. In this condition, no progress is made.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Starvation occurs when at least one processes waits indefinitely.</a:t>
            </a:r>
          </a:p>
          <a:p>
            <a:pPr algn="l">
              <a:lnSpc>
                <a:spcPts val="2457"/>
              </a:lnSpc>
              <a:spcAft>
                <a:spcPts val="600"/>
              </a:spcAft>
              <a:buNone/>
            </a:pPr>
            <a:endParaRPr lang="en-US" b="0" dirty="0">
              <a:latin typeface="+mn-lt"/>
            </a:endParaRPr>
          </a:p>
          <a:p>
            <a:r>
              <a:rPr lang="en-US" b="1" dirty="0">
                <a:latin typeface="+mn-lt"/>
              </a:rPr>
              <a:t>[CLICK –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2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Now let’s look at some code patterns that emerge when we deal with process synchronization. </a:t>
            </a:r>
          </a:p>
          <a:p>
            <a:endParaRPr lang="en-US" b="0" dirty="0"/>
          </a:p>
          <a:p>
            <a:r>
              <a:rPr lang="en-US" b="0" dirty="0"/>
              <a:t>Let’s assume we have several threads attempting to complete some task, such as rendering an image. </a:t>
            </a:r>
          </a:p>
          <a:p>
            <a:r>
              <a:rPr lang="en-US" b="0" dirty="0"/>
              <a:t>If we break the image to be generated into sectors (represented by squares), each thread will work on one square at a time, until the complete image is formed.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In general terms, a multi-threaded program that implements rendering such image will follow a known pattern. </a:t>
            </a:r>
          </a:p>
          <a:p>
            <a:r>
              <a:rPr lang="en-US" b="0" dirty="0"/>
              <a:t>There will be an initialization, an update and a shutdown phase. Here we represent each phase by a single function, but that could vary depending on the implementation. 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The initialization consists mainly of creating the threads needed to execute the task. </a:t>
            </a:r>
          </a:p>
          <a:p>
            <a:r>
              <a:rPr lang="en-US" b="0" dirty="0"/>
              <a:t>There are also </a:t>
            </a:r>
            <a:r>
              <a:rPr lang="en-US" b="0" dirty="0" err="1"/>
              <a:t>pre_init</a:t>
            </a:r>
            <a:r>
              <a:rPr lang="en-US" b="0" dirty="0"/>
              <a:t> and </a:t>
            </a:r>
            <a:r>
              <a:rPr lang="en-US" b="0" dirty="0" err="1"/>
              <a:t>post_init</a:t>
            </a:r>
            <a:r>
              <a:rPr lang="en-US" b="0" dirty="0"/>
              <a:t> tasks. These take care of additional tasks. In our example, they could be related to loading the necessary elements the threads need to generate the image.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The Update function is where the threads will execute some tasks that share resources. </a:t>
            </a:r>
          </a:p>
          <a:p>
            <a:r>
              <a:rPr lang="en-US" b="0" dirty="0"/>
              <a:t>For example, writing to the same file, array, or memory space. </a:t>
            </a:r>
          </a:p>
          <a:p>
            <a:r>
              <a:rPr lang="en-US" b="0" dirty="0"/>
              <a:t>Note that the “critical stuff” to be done is surrounded by a get lock and a release lock functions. </a:t>
            </a:r>
          </a:p>
          <a:p>
            <a:r>
              <a:rPr lang="en-US" b="0" dirty="0"/>
              <a:t>We will talk more about this soon. These structures will be important to guarantee the integrity of data during synchronization.  </a:t>
            </a:r>
          </a:p>
          <a:p>
            <a:r>
              <a:rPr lang="en-US" b="0" dirty="0"/>
              <a:t>Additional tasks executed in this phase are represented by the procedure calls general update and </a:t>
            </a:r>
            <a:r>
              <a:rPr lang="en-US" b="0" dirty="0" err="1"/>
              <a:t>post_update</a:t>
            </a:r>
            <a:r>
              <a:rPr lang="en-US" b="0" dirty="0"/>
              <a:t>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Finally, the shutdown phase takes care of terminating the threads after the job is done. Like the other phases, additional tasks are represented by </a:t>
            </a:r>
            <a:r>
              <a:rPr lang="en-US" b="0" dirty="0" err="1"/>
              <a:t>pre_shutdown</a:t>
            </a:r>
            <a:r>
              <a:rPr lang="en-US" b="0" dirty="0"/>
              <a:t> and a </a:t>
            </a:r>
            <a:r>
              <a:rPr lang="en-US" b="0" dirty="0" err="1"/>
              <a:t>post_shutdown</a:t>
            </a:r>
            <a:r>
              <a:rPr lang="en-US" b="0" dirty="0"/>
              <a:t> procedures. 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We will cover several synchronization approaches. </a:t>
            </a:r>
          </a:p>
          <a:p>
            <a:r>
              <a:rPr lang="en-US" b="0" dirty="0"/>
              <a:t>These include Busy waiting, shadow copies, barrier synchronization, monitors, messaging, and mutexes and semaphores.</a:t>
            </a:r>
          </a:p>
          <a:p>
            <a:endParaRPr lang="en-US" b="0" dirty="0"/>
          </a:p>
          <a:p>
            <a:r>
              <a:rPr lang="en-US" b="0" dirty="0"/>
              <a:t>We will cover the first four in this lecture, while Busy waiting and messaging will be covered in the next. 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5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The first synchronization strategy we will talk about is Shadow Copies which is also called copy-on-write.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Shadow copies are necessary when one process is writing to a shared structure and other processes are reading.</a:t>
            </a:r>
          </a:p>
          <a:p>
            <a:r>
              <a:rPr lang="en-US" b="0" dirty="0"/>
              <a:t>Without a strategy to enforce proper synchronization, inconsistent data may be read or written. </a:t>
            </a:r>
          </a:p>
          <a:p>
            <a:endParaRPr lang="en-US" b="0" dirty="0"/>
          </a:p>
          <a:p>
            <a:r>
              <a:rPr lang="en-US" b="0" dirty="0"/>
              <a:t>Let’s think about an example: </a:t>
            </a:r>
            <a:r>
              <a:rPr lang="en-US" b="1" dirty="0"/>
              <a:t>[CLICK]</a:t>
            </a:r>
            <a:endParaRPr lang="en-US" b="0" dirty="0"/>
          </a:p>
          <a:p>
            <a:r>
              <a:rPr lang="en-US" b="0" dirty="0"/>
              <a:t>Suppose a process that is writing gets preempted before finishing its job. It was able to write just half of what it needs to.</a:t>
            </a:r>
          </a:p>
          <a:p>
            <a:r>
              <a:rPr lang="en-US" b="0" dirty="0"/>
              <a:t>In this case, a process that is reading will read inconsistent data, that is half new and half old.</a:t>
            </a:r>
          </a:p>
          <a:p>
            <a:endParaRPr lang="en-US" b="0" dirty="0"/>
          </a:p>
          <a:p>
            <a:r>
              <a:rPr lang="en-US" b="0" dirty="0"/>
              <a:t>Shadow copies guarantee that this issue will not happen. While the writer is writing the data, other processes will read the old version. </a:t>
            </a:r>
          </a:p>
          <a:p>
            <a:r>
              <a:rPr lang="en-US" b="0" dirty="0"/>
              <a:t>Once the new version is ready, new reads will be directed to the new data, while older reads will be allowed to finish reading the older data. </a:t>
            </a:r>
          </a:p>
          <a:p>
            <a:r>
              <a:rPr lang="en-US" b="0" dirty="0"/>
              <a:t>All processes will read consistent data.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Here is the sequence of steps that must be followed when a write occurs: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One) Make the original data read-only with a read-only lock.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Two) Make a copy of the original data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Three) Update the copy with the new information 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Four) Change the reading pointer to new copy. This will make new reads see the copied data. </a:t>
            </a:r>
            <a:r>
              <a:rPr lang="en-US" b="1" dirty="0"/>
              <a:t>[CLICK]</a:t>
            </a:r>
          </a:p>
          <a:p>
            <a:endParaRPr lang="en-US" b="0" dirty="0"/>
          </a:p>
          <a:p>
            <a:r>
              <a:rPr lang="en-US" b="0" dirty="0"/>
              <a:t>Five) Release/delete the old data once all readers have finished reading the old data.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Now let’s look at another synchronization strategy called Barriers. </a:t>
            </a:r>
          </a:p>
          <a:p>
            <a:endParaRPr lang="en-US" b="0" dirty="0"/>
          </a:p>
          <a:p>
            <a:r>
              <a:rPr lang="en-US" b="0" dirty="0"/>
              <a:t>With Barriers we require all processes to reach a specified point before they can continue.</a:t>
            </a:r>
          </a:p>
          <a:p>
            <a:endParaRPr lang="en-US" b="0" dirty="0"/>
          </a:p>
          <a:p>
            <a:r>
              <a:rPr lang="en-US" b="0" dirty="0"/>
              <a:t>The image shows that the processes can only continue when all of them (A, B, C, and D) reach a certain point. </a:t>
            </a:r>
          </a:p>
          <a:p>
            <a:endParaRPr lang="en-US" b="0" dirty="0"/>
          </a:p>
          <a:p>
            <a:r>
              <a:rPr lang="en-US" b="0" dirty="0"/>
              <a:t>This can be implemented using flags and control structures that pause processes while others are not ready, and sometimes is embedded in programming languages. </a:t>
            </a:r>
          </a:p>
          <a:p>
            <a:endParaRPr lang="en-US" b="0" dirty="0"/>
          </a:p>
          <a:p>
            <a:r>
              <a:rPr lang="en-US" b="0" dirty="0"/>
              <a:t>Barriers, however, are not frequently used.</a:t>
            </a:r>
          </a:p>
          <a:p>
            <a:endParaRPr lang="en-US" b="0" dirty="0"/>
          </a:p>
          <a:p>
            <a:r>
              <a:rPr lang="en-US" b="1" dirty="0"/>
              <a:t>[CLICK –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8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OFF SCREEN</a:t>
            </a:r>
          </a:p>
          <a:p>
            <a:endParaRPr lang="en-US" b="0" dirty="0"/>
          </a:p>
          <a:p>
            <a:r>
              <a:rPr lang="en-US" b="0" dirty="0"/>
              <a:t>Monitors on the other hand, are very common.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Monitors require language support. </a:t>
            </a:r>
          </a:p>
          <a:p>
            <a:r>
              <a:rPr lang="en-US" b="0" dirty="0"/>
              <a:t>They are a software structure, not based on shared memory to lock; They use conditional variables provided by the programming language.</a:t>
            </a:r>
          </a:p>
          <a:p>
            <a:r>
              <a:rPr lang="en-US" b="0" dirty="0"/>
              <a:t>Monitors Yield the CPU. </a:t>
            </a:r>
          </a:p>
          <a:p>
            <a:r>
              <a:rPr lang="en-US" b="0" dirty="0"/>
              <a:t>This means that a process that tries to acquire the monitor lock and is not successful leaves the </a:t>
            </a:r>
            <a:r>
              <a:rPr lang="en-US" b="0" dirty="0" err="1"/>
              <a:t>cpu</a:t>
            </a:r>
            <a:r>
              <a:rPr lang="en-US" b="0" dirty="0"/>
              <a:t> and blocks. </a:t>
            </a:r>
          </a:p>
          <a:p>
            <a:r>
              <a:rPr lang="en-US" b="0" dirty="0"/>
              <a:t>Next time it is scheduled, it will try to acquire the lock again.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Here we show two implementations: One with Python (explicit) and one with Java (implicit).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The Python implementation is said to be explicit since a conditional variable (cv) must explicitly define a critical region with the functions </a:t>
            </a:r>
            <a:r>
              <a:rPr lang="en-US" b="0" dirty="0" err="1"/>
              <a:t>cv.wait</a:t>
            </a:r>
            <a:r>
              <a:rPr lang="en-US" b="0" dirty="0"/>
              <a:t>() and </a:t>
            </a:r>
            <a:r>
              <a:rPr lang="en-US" b="0" dirty="0" err="1"/>
              <a:t>cv.notify</a:t>
            </a:r>
            <a:r>
              <a:rPr lang="en-US" b="0" dirty="0"/>
              <a:t>(). What is between wait and notify will only be accessed by a single process or thread at a time. </a:t>
            </a:r>
          </a:p>
          <a:p>
            <a:endParaRPr lang="en-US" b="0" dirty="0"/>
          </a:p>
          <a:p>
            <a:r>
              <a:rPr lang="en-US" b="0" dirty="0"/>
              <a:t>The </a:t>
            </a:r>
            <a:r>
              <a:rPr lang="en-US" b="0" dirty="0" err="1"/>
              <a:t>cv.wait</a:t>
            </a:r>
            <a:r>
              <a:rPr lang="en-US" b="0" dirty="0"/>
              <a:t>() indicates that the process is requesting the lock. If it is successful, the lock is given to the process, and the code proceeds to the critical section. </a:t>
            </a:r>
          </a:p>
          <a:p>
            <a:r>
              <a:rPr lang="en-US" b="0" dirty="0"/>
              <a:t>If the lock is not available, the process will block and next time the process is scheduled, the </a:t>
            </a:r>
            <a:r>
              <a:rPr lang="en-US" b="0" dirty="0" err="1"/>
              <a:t>cv.wait</a:t>
            </a:r>
            <a:r>
              <a:rPr lang="en-US" b="0" dirty="0"/>
              <a:t>() function will be executed again. </a:t>
            </a:r>
          </a:p>
          <a:p>
            <a:endParaRPr lang="en-US" b="0" dirty="0"/>
          </a:p>
          <a:p>
            <a:r>
              <a:rPr lang="en-US" b="0" dirty="0"/>
              <a:t>If the process received the lock and executed the critical section, it will return the lock using the function </a:t>
            </a:r>
            <a:r>
              <a:rPr lang="en-US" b="0" dirty="0" err="1"/>
              <a:t>cv.notify</a:t>
            </a:r>
            <a:r>
              <a:rPr lang="en-US" b="0" dirty="0"/>
              <a:t>(). This notifies the language that the lock is available to another process. </a:t>
            </a:r>
          </a:p>
          <a:p>
            <a:endParaRPr lang="en-US" b="0" dirty="0"/>
          </a:p>
          <a:p>
            <a:r>
              <a:rPr lang="en-US" b="0" dirty="0"/>
              <a:t>In Python, several critical regions can be defined inside a single procedure. All one needs to do is to surround the instructions with </a:t>
            </a:r>
            <a:r>
              <a:rPr lang="en-US" b="0" dirty="0" err="1"/>
              <a:t>cv.wait</a:t>
            </a:r>
            <a:r>
              <a:rPr lang="en-US" b="0" dirty="0"/>
              <a:t> and </a:t>
            </a:r>
            <a:r>
              <a:rPr lang="en-US" b="0" dirty="0" err="1"/>
              <a:t>cv.notify</a:t>
            </a:r>
            <a:r>
              <a:rPr lang="en-US" b="0" dirty="0"/>
              <a:t>. </a:t>
            </a:r>
            <a:r>
              <a:rPr lang="en-US" b="1" dirty="0"/>
              <a:t>[CLICK]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Now let’s look at the Java implementation. It is said to be Implicit. </a:t>
            </a:r>
          </a:p>
          <a:p>
            <a:r>
              <a:rPr lang="en-US" b="0" dirty="0"/>
              <a:t>This is due to the fact that we can only set entire procedures as critical regions. We do that by using the keyword synchronized in the declaration of the function. </a:t>
            </a:r>
          </a:p>
          <a:p>
            <a:r>
              <a:rPr lang="en-US" b="0" dirty="0"/>
              <a:t>No other action is needed. Java will make sure that only one process or thread enters the synchronized procedure at a time. </a:t>
            </a:r>
          </a:p>
          <a:p>
            <a:endParaRPr lang="en-US" b="0" dirty="0"/>
          </a:p>
          <a:p>
            <a:r>
              <a:rPr lang="en-US" b="0" dirty="0"/>
              <a:t>It seems easier on the programmer, but it may be a little more cumbersome if several critical regions are needed. In Java we have to create a procedure for each of them. </a:t>
            </a:r>
          </a:p>
          <a:p>
            <a:r>
              <a:rPr lang="en-US" b="0" dirty="0"/>
              <a:t>If Python that is a little more straight forward. Just add wait and notify where you need. </a:t>
            </a:r>
          </a:p>
          <a:p>
            <a:r>
              <a:rPr lang="en-US" b="0" dirty="0"/>
              <a:t>No clear winner, just different approaches. </a:t>
            </a:r>
          </a:p>
          <a:p>
            <a:r>
              <a:rPr lang="en-US" b="0" dirty="0"/>
              <a:t> </a:t>
            </a:r>
          </a:p>
          <a:p>
            <a:r>
              <a:rPr lang="en-US" b="1" dirty="0"/>
              <a:t>[CLICK – Next Slide]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0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with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C132-0E5D-0448-B7F8-5FB5B10DC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7978"/>
            <a:ext cx="10872989" cy="849463"/>
          </a:xfrm>
        </p:spPr>
        <p:txBody>
          <a:bodyPr wrap="square" tIns="91440" bIns="91440" anchor="b" anchorCtr="0">
            <a:sp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Subheading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1C768-A4B3-9447-9428-2C5A13E29B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1" y="2757397"/>
            <a:ext cx="5166360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05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ent 2 Columns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843" y="1188720"/>
            <a:ext cx="10753816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A5CBA8-89ED-5202-54D3-FC482E0A4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914611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2718D6B-3F3F-9513-AD67-503D064C95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2591" y="1914611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1F957-9D1B-2DA7-6C5C-CE4B3D1B2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5059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Blank With Subheading</a:t>
            </a:r>
          </a:p>
        </p:txBody>
      </p:sp>
    </p:spTree>
    <p:extLst>
      <p:ext uri="{BB962C8B-B14F-4D97-AF65-F5344CB8AC3E}">
        <p14:creationId xmlns:p14="http://schemas.microsoft.com/office/powerpoint/2010/main" val="94435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000"/>
            <a:ext cx="4876800" cy="2527301"/>
          </a:xfrm>
        </p:spPr>
        <p:txBody>
          <a:bodyPr bIns="45720" anchor="b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Text and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048E3-8866-C835-96B7-D7AE8CCE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4876800" cy="2895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148536-114F-96F0-C1A4-F8D92DB48F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B6B518-A226-FEC6-4D21-EA3548E8CFFB}"/>
              </a:ext>
            </a:extLst>
          </p:cNvPr>
          <p:cNvCxnSpPr>
            <a:cxnSpLocks/>
          </p:cNvCxnSpPr>
          <p:nvPr userDrawn="1"/>
        </p:nvCxnSpPr>
        <p:spPr>
          <a:xfrm>
            <a:off x="760208" y="3253119"/>
            <a:ext cx="739078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04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Image Right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76A858-A728-A677-580E-0D4E720C8C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555162"/>
            <a:ext cx="4876800" cy="1671227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Left Image Right With Subheading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710377"/>
            <a:ext cx="4876799" cy="1098762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2164D4F-AFBB-F062-2A77-DB2BE3F62E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2" y="2431627"/>
            <a:ext cx="4876799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406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Image Right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76A858-A728-A677-580E-0D4E720C8C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91FB2F9-96FE-0E99-4768-35313CF2A7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2" y="1946965"/>
            <a:ext cx="4877995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BE9BC4-7152-E9EF-0EEE-FF02CFDD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4876799" cy="1902059"/>
          </a:xfrm>
        </p:spPr>
        <p:txBody>
          <a:bodyPr wrap="square">
            <a:spAutoFit/>
          </a:bodyPr>
          <a:lstStyle/>
          <a:p>
            <a:r>
              <a:rPr lang="en-US" dirty="0"/>
              <a:t>Content Left Image Right No Subheading</a:t>
            </a:r>
          </a:p>
        </p:txBody>
      </p:sp>
    </p:spTree>
    <p:extLst>
      <p:ext uri="{BB962C8B-B14F-4D97-AF65-F5344CB8AC3E}">
        <p14:creationId xmlns:p14="http://schemas.microsoft.com/office/powerpoint/2010/main" val="3617143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Right Image Left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76A858-A728-A677-580E-0D4E720C8C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1" y="555162"/>
            <a:ext cx="4876800" cy="1144929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Right Image Left With Subheading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CA6D470-285F-A307-4798-D9CF1D0B2E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4140" y="1710377"/>
            <a:ext cx="4876799" cy="1098762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184174A-15E7-0438-8D7B-1D80F96537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4012" y="2431627"/>
            <a:ext cx="4876799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61ABB8-1676-AD98-FE2B-452C81326D12}"/>
              </a:ext>
            </a:extLst>
          </p:cNvPr>
          <p:cNvCxnSpPr>
            <a:cxnSpLocks/>
          </p:cNvCxnSpPr>
          <p:nvPr userDrawn="1"/>
        </p:nvCxnSpPr>
        <p:spPr>
          <a:xfrm>
            <a:off x="6856776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20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Image Left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76A858-A728-A677-580E-0D4E720C8C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FAE3C633-CBB1-0BF2-007C-0C226D86EE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05867" y="1946965"/>
            <a:ext cx="4877914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F4F3A-1A6E-763B-B1BE-070BE29A2E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5601" y="555162"/>
            <a:ext cx="4876800" cy="1902059"/>
          </a:xfrm>
        </p:spPr>
        <p:txBody>
          <a:bodyPr wrap="square">
            <a:spAutoFit/>
          </a:bodyPr>
          <a:lstStyle/>
          <a:p>
            <a:r>
              <a:rPr lang="en-US" dirty="0"/>
              <a:t>Content Right Image Left No Subheading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089BCD-5447-AF37-CC37-81E7A7086F4A}"/>
              </a:ext>
            </a:extLst>
          </p:cNvPr>
          <p:cNvCxnSpPr>
            <a:cxnSpLocks/>
          </p:cNvCxnSpPr>
          <p:nvPr userDrawn="1"/>
        </p:nvCxnSpPr>
        <p:spPr>
          <a:xfrm>
            <a:off x="6856776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919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Screen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804D6A-4F66-0F6E-D6C0-1F94E2F7935D}"/>
              </a:ext>
            </a:extLst>
          </p:cNvPr>
          <p:cNvSpPr/>
          <p:nvPr userDrawn="1"/>
        </p:nvSpPr>
        <p:spPr>
          <a:xfrm>
            <a:off x="0" y="0"/>
            <a:ext cx="61020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4876800" cy="1671227"/>
          </a:xfrm>
        </p:spPr>
        <p:txBody>
          <a:bodyPr wrap="square" bIns="4572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Instructor On Screen With Subheading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7AF7CD4-F173-10CD-AE71-819A2FD25A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39" y="1710377"/>
            <a:ext cx="4876801" cy="1098762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F0EF383-C099-8539-B9AC-DA69BC0281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1" y="2431627"/>
            <a:ext cx="487680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15B0A-9B2B-F8DA-828F-B91C00E11181}"/>
              </a:ext>
            </a:extLst>
          </p:cNvPr>
          <p:cNvCxnSpPr>
            <a:cxnSpLocks/>
          </p:cNvCxnSpPr>
          <p:nvPr userDrawn="1"/>
        </p:nvCxnSpPr>
        <p:spPr>
          <a:xfrm>
            <a:off x="760208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056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On Screen No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6B6D76-CFD1-1D5F-7698-F7EE6AD22778}"/>
              </a:ext>
            </a:extLst>
          </p:cNvPr>
          <p:cNvSpPr/>
          <p:nvPr userDrawn="1"/>
        </p:nvSpPr>
        <p:spPr>
          <a:xfrm>
            <a:off x="0" y="0"/>
            <a:ext cx="61020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B6F6098-E582-CE83-A072-39A41C84E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2" y="2466336"/>
            <a:ext cx="487680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FF4CF-61C3-2A26-E324-19C29F760F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4876800" cy="190205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Instructor On Screen No Subheading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908E1-47F6-7F20-BE87-2AFC5C8A38E4}"/>
              </a:ext>
            </a:extLst>
          </p:cNvPr>
          <p:cNvCxnSpPr>
            <a:cxnSpLocks/>
          </p:cNvCxnSpPr>
          <p:nvPr userDrawn="1"/>
        </p:nvCxnSpPr>
        <p:spPr>
          <a:xfrm>
            <a:off x="760208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822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tructor On Sc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972800" cy="618631"/>
          </a:xfrm>
        </p:spPr>
        <p:txBody>
          <a:bodyPr bIns="4572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Instructor On Screen</a:t>
            </a:r>
          </a:p>
        </p:txBody>
      </p:sp>
    </p:spTree>
    <p:extLst>
      <p:ext uri="{BB962C8B-B14F-4D97-AF65-F5344CB8AC3E}">
        <p14:creationId xmlns:p14="http://schemas.microsoft.com/office/powerpoint/2010/main" val="4183022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9627B8-84AC-882D-6115-32916E25FFDB}"/>
              </a:ext>
            </a:extLst>
          </p:cNvPr>
          <p:cNvSpPr/>
          <p:nvPr userDrawn="1"/>
        </p:nvSpPr>
        <p:spPr>
          <a:xfrm>
            <a:off x="0" y="0"/>
            <a:ext cx="61020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98B354-6C34-24FD-968C-DA4A3BBC2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500" y="1727200"/>
            <a:ext cx="4272700" cy="461665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0522F9-1A2F-AF19-3AD6-16B8E64CF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6500" y="2923526"/>
            <a:ext cx="4272700" cy="461665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5713639-74FF-8024-B19D-6109059652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06500" y="4119852"/>
            <a:ext cx="4272700" cy="461665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F8C78F6-5469-6477-5292-FE5B3728C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500" y="5316179"/>
            <a:ext cx="4272700" cy="461665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C6A6D-4F57-9F3B-EAA7-308E506A1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4869600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Objectives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AC9A1F-255C-0D18-6516-6BECD5849248}"/>
              </a:ext>
            </a:extLst>
          </p:cNvPr>
          <p:cNvCxnSpPr>
            <a:cxnSpLocks/>
          </p:cNvCxnSpPr>
          <p:nvPr userDrawn="1"/>
        </p:nvCxnSpPr>
        <p:spPr>
          <a:xfrm>
            <a:off x="760208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8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Subhea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C132-0E5D-0448-B7F8-5FB5B10DC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922" y="1630513"/>
            <a:ext cx="10872989" cy="849463"/>
          </a:xfrm>
        </p:spPr>
        <p:txBody>
          <a:bodyPr wrap="square" tIns="91440" bIns="91440" anchor="b" anchorCtr="0">
            <a:sp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No Subheading</a:t>
            </a:r>
          </a:p>
        </p:txBody>
      </p:sp>
    </p:spTree>
    <p:extLst>
      <p:ext uri="{BB962C8B-B14F-4D97-AF65-F5344CB8AC3E}">
        <p14:creationId xmlns:p14="http://schemas.microsoft.com/office/powerpoint/2010/main" val="3922812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9A6AED2A-E40A-6CF2-C323-E15C9DBA0D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83" y="0"/>
            <a:ext cx="8389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Blank With Heading</a:t>
            </a:r>
          </a:p>
        </p:txBody>
      </p:sp>
    </p:spTree>
    <p:extLst>
      <p:ext uri="{BB962C8B-B14F-4D97-AF65-F5344CB8AC3E}">
        <p14:creationId xmlns:p14="http://schemas.microsoft.com/office/powerpoint/2010/main" val="1420313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E67B943-4C7A-7943-B319-0ED408D1B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300"/>
            <a:ext cx="12192000" cy="204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02" y="-647692"/>
            <a:ext cx="5257800" cy="618631"/>
          </a:xfrm>
        </p:spPr>
        <p:txBody>
          <a:bodyPr bIns="4572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7FED7D1-16AC-3EE6-2233-5C297D35AD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6807" y="2035880"/>
            <a:ext cx="1048522" cy="2003625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38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2442" y="2536018"/>
            <a:ext cx="8807115" cy="523220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175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Three Items Vertical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BBCCAF-34FD-7D6E-0D68-C574E65D9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9731" y="1725491"/>
            <a:ext cx="9653685" cy="46166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67AA14-F4C6-9A30-1E5A-3025213309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0191" y="2136838"/>
            <a:ext cx="965304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A4081E9-35C5-9D13-D0D7-3697D7731F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9731" y="3300291"/>
            <a:ext cx="9653685" cy="46166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7DCFB00-E197-1E0F-6E64-2D104C42FD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0191" y="3711638"/>
            <a:ext cx="965304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24D8A0-D5B6-2DAD-FA5D-339710017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731" y="4875091"/>
            <a:ext cx="9653685" cy="461665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1A86BCB-B202-E7D7-94BD-9684EF12A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10191" y="5278223"/>
            <a:ext cx="965304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B547A9B2-4FF5-68F0-5F22-79D8E1FB99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52" y="0"/>
            <a:ext cx="838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2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Or Five Item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Three Or Five Items Horizontal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E1AB42E-9B24-4CCB-0898-CEC4161A1B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639292" y="2450744"/>
            <a:ext cx="2957945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94FD22E-B877-2EA9-C515-34728364380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39292" y="2904646"/>
            <a:ext cx="2957945" cy="381643"/>
          </a:xfrm>
        </p:spPr>
        <p:txBody>
          <a:bodyPr wrap="square" tIns="36576" bIns="36576">
            <a:sp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ACF134-8F63-9DBD-4CCB-B5742721F0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94763" y="2450744"/>
            <a:ext cx="2957945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B8BF81A-652C-93ED-941B-D080E246D2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94763" y="2904646"/>
            <a:ext cx="2957945" cy="381643"/>
          </a:xfrm>
        </p:spPr>
        <p:txBody>
          <a:bodyPr wrap="square" tIns="36576" bIns="36576">
            <a:sp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598E13C-B79B-F9DC-CC82-A75742D676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1162" y="4721063"/>
            <a:ext cx="2957945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37F907A-3788-1939-58AC-4AE655CA16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1162" y="5174965"/>
            <a:ext cx="2957945" cy="381643"/>
          </a:xfrm>
        </p:spPr>
        <p:txBody>
          <a:bodyPr wrap="square" tIns="36576" bIns="36576">
            <a:sp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4425ACC-56AB-8C36-6DF8-BE669A960A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17027" y="4721063"/>
            <a:ext cx="2957945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FF2A82F-27D7-A0F9-1F5E-8D52A78E49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17027" y="5174965"/>
            <a:ext cx="2957945" cy="381643"/>
          </a:xfrm>
        </p:spPr>
        <p:txBody>
          <a:bodyPr wrap="square" tIns="36576" bIns="36576">
            <a:sp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8BA4716-A2FA-C09E-8B13-909703173E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82892" y="4721063"/>
            <a:ext cx="2957945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661BC76-FC86-BF20-58D2-1A5A4A4941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82892" y="5174965"/>
            <a:ext cx="2957945" cy="381643"/>
          </a:xfrm>
        </p:spPr>
        <p:txBody>
          <a:bodyPr wrap="square" tIns="36576" bIns="36576">
            <a:sp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06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7C4289C7-9836-D605-7D96-456C1878D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300"/>
            <a:ext cx="12192000" cy="204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719545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7C4289C7-9836-D605-7D96-456C1878D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300"/>
            <a:ext cx="12192000" cy="204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D75A9E-CF14-4BF9-F8ED-9837CC9F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13450" y="1905444"/>
            <a:ext cx="4365266" cy="4207122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D8075F-EEF4-34E1-75EC-F9A61480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86780" y="1912242"/>
            <a:ext cx="4365266" cy="4200323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27E467-B0F3-0CA9-0001-FB359FAF3580}"/>
              </a:ext>
            </a:extLst>
          </p:cNvPr>
          <p:cNvSpPr/>
          <p:nvPr/>
        </p:nvSpPr>
        <p:spPr>
          <a:xfrm>
            <a:off x="3073158" y="1614622"/>
            <a:ext cx="592512" cy="592512"/>
          </a:xfrm>
          <a:prstGeom prst="ellipse">
            <a:avLst/>
          </a:prstGeom>
          <a:solidFill>
            <a:schemeClr val="tx2"/>
          </a:solidFill>
          <a:ln w="215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EB1E117F-8CA2-4AEB-4F50-70992C0E2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7896" y="1483926"/>
            <a:ext cx="843036" cy="8430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3F9F49-7DD3-C0A3-B7F1-8A20A934379F}"/>
              </a:ext>
            </a:extLst>
          </p:cNvPr>
          <p:cNvSpPr/>
          <p:nvPr userDrawn="1"/>
        </p:nvSpPr>
        <p:spPr>
          <a:xfrm>
            <a:off x="8499826" y="1614622"/>
            <a:ext cx="592512" cy="592512"/>
          </a:xfrm>
          <a:prstGeom prst="ellipse">
            <a:avLst/>
          </a:prstGeom>
          <a:solidFill>
            <a:schemeClr val="tx2"/>
          </a:solidFill>
          <a:ln w="215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A4064CF7-83B6-E7DA-5C89-3FB67FF60D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4564" y="1490725"/>
            <a:ext cx="843036" cy="843036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846D4A3-A492-0AF4-FE2C-1995EEE5F92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17078" y="2326962"/>
            <a:ext cx="3304670" cy="4801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756AA68-2556-D29D-20B2-01A3B4F3268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311965" y="2892429"/>
            <a:ext cx="4121426" cy="406265"/>
          </a:xfrm>
        </p:spPr>
        <p:txBody>
          <a:bodyPr tIns="36576" bIns="36576">
            <a:noAutofit/>
          </a:bodyPr>
          <a:lstStyle>
            <a:lvl1pPr marL="230188" indent="-230188" algn="l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957F829-F600-9149-B40D-9F513FB87CA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143748" y="2326962"/>
            <a:ext cx="3304670" cy="4801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1F9D26A-6A0F-691E-0F27-583248F678E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6738635" y="2892429"/>
            <a:ext cx="4121426" cy="406265"/>
          </a:xfrm>
        </p:spPr>
        <p:txBody>
          <a:bodyPr tIns="36576" bIns="36576">
            <a:noAutofit/>
          </a:bodyPr>
          <a:lstStyle>
            <a:lvl1pPr marL="230188" indent="-230188" algn="l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652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7C4289C7-9836-D605-7D96-456C1878D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300"/>
            <a:ext cx="12192000" cy="204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>
            <a:lvl1pPr>
              <a:defRPr/>
            </a:lvl1pPr>
          </a:lstStyle>
          <a:p>
            <a:r>
              <a:rPr lang="en-US" dirty="0"/>
              <a:t>Three Boxes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D75A9E-CF14-4BF9-F8ED-9837CC9F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80389" y="1691799"/>
            <a:ext cx="3630967" cy="4207122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D8075F-EEF4-34E1-75EC-F9A61480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015" y="1698597"/>
            <a:ext cx="3630967" cy="4200323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846D4A3-A492-0AF4-FE2C-1995EEE5F923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01313" y="2113317"/>
            <a:ext cx="2748778" cy="4801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756AA68-2556-D29D-20B2-01A3B4F32683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596200" y="2678784"/>
            <a:ext cx="3428144" cy="406265"/>
          </a:xfrm>
        </p:spPr>
        <p:txBody>
          <a:bodyPr tIns="36576" bIns="36576">
            <a:noAutofit/>
          </a:bodyPr>
          <a:lstStyle>
            <a:lvl1pPr marL="230188" indent="-230188" algn="l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957F829-F600-9149-B40D-9F513FB87CA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4810687" y="2113317"/>
            <a:ext cx="2748778" cy="4801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1F9D26A-6A0F-691E-0F27-583248F678EF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405574" y="2678784"/>
            <a:ext cx="3428144" cy="406265"/>
          </a:xfrm>
        </p:spPr>
        <p:txBody>
          <a:bodyPr tIns="36576" bIns="36576">
            <a:noAutofit/>
          </a:bodyPr>
          <a:lstStyle>
            <a:lvl1pPr marL="230188" indent="-230188" algn="l">
              <a:lnSpc>
                <a:spcPct val="10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93019C53-B90D-DE10-4CF9-7AA42350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89763" y="1691799"/>
            <a:ext cx="3630967" cy="4207122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E33C920-0C2C-2EC0-BF4C-3BD9E85CDA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0061" y="2113317"/>
            <a:ext cx="2748778" cy="4801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 i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0FE854F-3E50-CFA0-DC42-FF38C28F308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14948" y="2678784"/>
            <a:ext cx="3428144" cy="406265"/>
          </a:xfrm>
        </p:spPr>
        <p:txBody>
          <a:bodyPr tIns="36576" bIns="36576">
            <a:noAutofit/>
          </a:bodyPr>
          <a:lstStyle>
            <a:lvl1pPr marL="230188" indent="-230188" algn="l"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7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6F3B-CAB3-8A4E-AC46-11BF3934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0774" y="2766218"/>
            <a:ext cx="4378283" cy="1325563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For Watching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D3E2EB-3853-C2E1-BA17-1FB66B3A0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4655" y="-73891"/>
            <a:ext cx="7130473" cy="1385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6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84F0-2AAF-1B64-F9CB-A447B9E2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3816" cy="618631"/>
          </a:xfrm>
        </p:spPr>
        <p:txBody>
          <a:bodyPr bIns="45720"/>
          <a:lstStyle/>
          <a:p>
            <a:r>
              <a:rPr lang="en-US" dirty="0"/>
              <a:t>Blank With Heading</a:t>
            </a:r>
          </a:p>
        </p:txBody>
      </p:sp>
    </p:spTree>
    <p:extLst>
      <p:ext uri="{BB962C8B-B14F-4D97-AF65-F5344CB8AC3E}">
        <p14:creationId xmlns:p14="http://schemas.microsoft.com/office/powerpoint/2010/main" val="1678284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 1/3 Image Righ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65CE-A9D1-06B9-0BBD-FC8B8C1C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162"/>
            <a:ext cx="6316788" cy="1144929"/>
          </a:xfrm>
        </p:spPr>
        <p:txBody>
          <a:bodyPr wrap="square" bIns="4572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BA5623-B74A-1C99-CE9E-162BD1E8F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721010"/>
            <a:ext cx="6316788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A6A1BA0-720A-C5D9-2D9A-14FD2BFB8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2" y="2452893"/>
            <a:ext cx="6316788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513FE6-8173-958F-98A3-EA9EAB3AE2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39164" y="0"/>
            <a:ext cx="465283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4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C132-0E5D-0448-B7F8-5FB5B10DC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820" y="3078134"/>
            <a:ext cx="5251580" cy="701731"/>
          </a:xfrm>
        </p:spPr>
        <p:txBody>
          <a:bodyPr wrap="square" bIns="45720" anchor="t" anchorCtr="0">
            <a:sp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9D168D-7DB7-711E-90B3-CC27FB43856A}"/>
              </a:ext>
            </a:extLst>
          </p:cNvPr>
          <p:cNvCxnSpPr>
            <a:cxnSpLocks/>
          </p:cNvCxnSpPr>
          <p:nvPr userDrawn="1"/>
        </p:nvCxnSpPr>
        <p:spPr>
          <a:xfrm>
            <a:off x="760208" y="2928472"/>
            <a:ext cx="739078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 hidden="1">
            <a:extLst>
              <a:ext uri="{FF2B5EF4-FFF2-40B4-BE49-F238E27FC236}">
                <a16:creationId xmlns:a16="http://schemas.microsoft.com/office/drawing/2014/main" id="{4EC16E61-584C-FF81-82EE-D75010A6C8BB}"/>
              </a:ext>
            </a:extLst>
          </p:cNvPr>
          <p:cNvCxnSpPr>
            <a:cxnSpLocks/>
          </p:cNvCxnSpPr>
          <p:nvPr userDrawn="1"/>
        </p:nvCxnSpPr>
        <p:spPr>
          <a:xfrm>
            <a:off x="760208" y="2928472"/>
            <a:ext cx="767766" cy="0"/>
          </a:xfrm>
          <a:prstGeom prst="line">
            <a:avLst/>
          </a:prstGeom>
          <a:ln w="73025" cap="rnd">
            <a:solidFill>
              <a:schemeClr val="accent3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384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 1/3 Image Right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65CE-A9D1-06B9-0BBD-FC8B8C1C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162"/>
            <a:ext cx="6324600" cy="1375761"/>
          </a:xfrm>
        </p:spPr>
        <p:txBody>
          <a:bodyPr wrap="square" bIns="27432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A6A1BA0-720A-C5D9-2D9A-14FD2BFB8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012" y="1948000"/>
            <a:ext cx="632460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513FE6-8173-958F-98A3-EA9EAB3AE2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39164" y="0"/>
            <a:ext cx="465283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8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Right 1/3 Image Left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65CE-A9D1-06B9-0BBD-FC8B8C1C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798" y="555162"/>
            <a:ext cx="6324601" cy="1144929"/>
          </a:xfrm>
        </p:spPr>
        <p:txBody>
          <a:bodyPr wrap="square" bIns="4572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BA5623-B74A-1C99-CE9E-162BD1E8F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6338" y="1721010"/>
            <a:ext cx="6324601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A6A1BA0-720A-C5D9-2D9A-14FD2BFB8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56210" y="2452893"/>
            <a:ext cx="632460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513FE6-8173-958F-98A3-EA9EAB3AE2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652835" cy="6858000"/>
          </a:xfrm>
        </p:spPr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67C2DA-2CDE-2BF7-2859-641E369E483F}"/>
              </a:ext>
            </a:extLst>
          </p:cNvPr>
          <p:cNvCxnSpPr>
            <a:cxnSpLocks/>
          </p:cNvCxnSpPr>
          <p:nvPr userDrawn="1"/>
        </p:nvCxnSpPr>
        <p:spPr>
          <a:xfrm>
            <a:off x="5404053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15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Right  1/3 Image Right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65CE-A9D1-06B9-0BBD-FC8B8C1C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555162"/>
            <a:ext cx="6324599" cy="1375761"/>
          </a:xfrm>
        </p:spPr>
        <p:txBody>
          <a:bodyPr wrap="square" bIns="27432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A6A1BA0-720A-C5D9-2D9A-14FD2BFB8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56212" y="1948000"/>
            <a:ext cx="6324599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513FE6-8173-958F-98A3-EA9EAB3AE2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652835" cy="6858000"/>
          </a:xfrm>
        </p:spPr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87EFAE-10DC-CCE8-2184-E64D3E98FDD6}"/>
              </a:ext>
            </a:extLst>
          </p:cNvPr>
          <p:cNvCxnSpPr>
            <a:cxnSpLocks/>
          </p:cNvCxnSpPr>
          <p:nvPr userDrawn="1"/>
        </p:nvCxnSpPr>
        <p:spPr>
          <a:xfrm>
            <a:off x="5404053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23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AE99ADF2-8A19-539C-7B68-A4AAF95D5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83" y="0"/>
            <a:ext cx="838905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869" y="1185155"/>
            <a:ext cx="10753816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E2B2F1-38AC-D861-B022-3580C38BA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2" y="1907481"/>
            <a:ext cx="10753816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67517-B51D-8EB1-C054-BDD6F61D2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555162"/>
            <a:ext cx="10753816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Content With Subheading</a:t>
            </a:r>
          </a:p>
        </p:txBody>
      </p:sp>
    </p:spTree>
    <p:extLst>
      <p:ext uri="{BB962C8B-B14F-4D97-AF65-F5344CB8AC3E}">
        <p14:creationId xmlns:p14="http://schemas.microsoft.com/office/powerpoint/2010/main" val="118004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With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869" y="1185155"/>
            <a:ext cx="10753816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E2B2F1-38AC-D861-B022-3580C38BAB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2" y="1907481"/>
            <a:ext cx="10753816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67517-B51D-8EB1-C054-BDD6F61D2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555162"/>
            <a:ext cx="10753816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Content With Subheading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E280812-7F6D-4DEB-E14B-93A6EF4CF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5"/>
          <a:stretch/>
        </p:blipFill>
        <p:spPr>
          <a:xfrm>
            <a:off x="0" y="5213350"/>
            <a:ext cx="12192000" cy="16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No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3819BC71-0BF3-3249-9084-39297DE26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52" y="0"/>
            <a:ext cx="838905" cy="68580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E4D1964-DADA-9723-5DCE-6DC600724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1" y="1418756"/>
            <a:ext cx="10756641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8E4A27-B1D4-45A4-FAB4-0E78398D3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5084" cy="849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Content No Subheading</a:t>
            </a:r>
          </a:p>
        </p:txBody>
      </p:sp>
    </p:spTree>
    <p:extLst>
      <p:ext uri="{BB962C8B-B14F-4D97-AF65-F5344CB8AC3E}">
        <p14:creationId xmlns:p14="http://schemas.microsoft.com/office/powerpoint/2010/main" val="181306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2 Columns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5E97680-93D0-F056-492C-F7F79635D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83" y="0"/>
            <a:ext cx="838905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8BDFF-6658-12C5-C146-0D26B25CE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843" y="1188720"/>
            <a:ext cx="10753816" cy="710964"/>
          </a:xfrm>
        </p:spPr>
        <p:txBody>
          <a:bodyPr wrap="square" bIns="27432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A5CBA8-89ED-5202-54D3-FC482E0A4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914611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2718D6B-3F3F-9513-AD67-503D064C95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2591" y="1914611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1F957-9D1B-2DA7-6C5C-CE4B3D1B2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5059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Content Two Columns With Subheading</a:t>
            </a:r>
          </a:p>
        </p:txBody>
      </p:sp>
    </p:spTree>
    <p:extLst>
      <p:ext uri="{BB962C8B-B14F-4D97-AF65-F5344CB8AC3E}">
        <p14:creationId xmlns:p14="http://schemas.microsoft.com/office/powerpoint/2010/main" val="265402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2 Coulmns No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8DD22E98-5FFE-1CD0-97FA-DFEF7A558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4" b="1381"/>
          <a:stretch/>
        </p:blipFill>
        <p:spPr>
          <a:xfrm>
            <a:off x="11364683" y="0"/>
            <a:ext cx="838905" cy="6858000"/>
          </a:xfrm>
          <a:prstGeom prst="rect">
            <a:avLst/>
          </a:prstGeom>
        </p:spPr>
      </p:pic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E4D1964-DADA-9723-5DCE-6DC600724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1" y="1414525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73A2A0B-B50F-8F04-DDCF-02D5EE6F69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4044" y="1414525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287FCD-F1E9-5B4F-6968-F9CC9DA8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5084" cy="849463"/>
          </a:xfrm>
        </p:spPr>
        <p:txBody>
          <a:bodyPr/>
          <a:lstStyle/>
          <a:p>
            <a:r>
              <a:rPr lang="en-US" dirty="0"/>
              <a:t>Main Content Two Columns No Subheading</a:t>
            </a:r>
          </a:p>
        </p:txBody>
      </p:sp>
    </p:spTree>
    <p:extLst>
      <p:ext uri="{BB962C8B-B14F-4D97-AF65-F5344CB8AC3E}">
        <p14:creationId xmlns:p14="http://schemas.microsoft.com/office/powerpoint/2010/main" val="324260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2 Columns Subhead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A5CBA8-89ED-5202-54D3-FC482E0A4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1512958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2718D6B-3F3F-9513-AD67-503D064C95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2591" y="1512958"/>
            <a:ext cx="5120640" cy="40011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1F957-9D1B-2DA7-6C5C-CE4B3D1B2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5162"/>
            <a:ext cx="10755059" cy="618631"/>
          </a:xfrm>
        </p:spPr>
        <p:txBody>
          <a:bodyPr bIns="457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Blank With No Subheading</a:t>
            </a:r>
          </a:p>
        </p:txBody>
      </p:sp>
    </p:spTree>
    <p:extLst>
      <p:ext uri="{BB962C8B-B14F-4D97-AF65-F5344CB8AC3E}">
        <p14:creationId xmlns:p14="http://schemas.microsoft.com/office/powerpoint/2010/main" val="369346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55162"/>
            <a:ext cx="10753816" cy="849463"/>
          </a:xfrm>
          <a:prstGeom prst="rect">
            <a:avLst/>
          </a:prstGeom>
        </p:spPr>
        <p:txBody>
          <a:bodyPr vert="horz" wrap="square" lIns="91440" tIns="45720" rIns="91440" bIns="2743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1404625"/>
            <a:ext cx="10753815" cy="431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74FE44-F49A-7EB8-259A-B6C8F1F07887}"/>
              </a:ext>
            </a:extLst>
          </p:cNvPr>
          <p:cNvCxnSpPr>
            <a:cxnSpLocks/>
          </p:cNvCxnSpPr>
          <p:nvPr userDrawn="1"/>
        </p:nvCxnSpPr>
        <p:spPr>
          <a:xfrm>
            <a:off x="760208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71" r:id="rId2"/>
    <p:sldLayoutId id="2147483767" r:id="rId3"/>
    <p:sldLayoutId id="2147483743" r:id="rId4"/>
    <p:sldLayoutId id="2147483775" r:id="rId5"/>
    <p:sldLayoutId id="2147483758" r:id="rId6"/>
    <p:sldLayoutId id="2147483746" r:id="rId7"/>
    <p:sldLayoutId id="2147483769" r:id="rId8"/>
    <p:sldLayoutId id="2147483776" r:id="rId9"/>
    <p:sldLayoutId id="2147483805" r:id="rId10"/>
    <p:sldLayoutId id="2147483748" r:id="rId11"/>
    <p:sldLayoutId id="2147483749" r:id="rId12"/>
    <p:sldLayoutId id="2147483760" r:id="rId13"/>
    <p:sldLayoutId id="2147483751" r:id="rId14"/>
    <p:sldLayoutId id="2147483761" r:id="rId15"/>
    <p:sldLayoutId id="2147483753" r:id="rId16"/>
    <p:sldLayoutId id="2147483762" r:id="rId17"/>
    <p:sldLayoutId id="2147483744" r:id="rId18"/>
    <p:sldLayoutId id="2147483755" r:id="rId19"/>
    <p:sldLayoutId id="2147483756" r:id="rId20"/>
    <p:sldLayoutId id="2147483757" r:id="rId21"/>
    <p:sldLayoutId id="2147483763" r:id="rId22"/>
    <p:sldLayoutId id="2147483764" r:id="rId23"/>
    <p:sldLayoutId id="2147483765" r:id="rId24"/>
    <p:sldLayoutId id="2147483774" r:id="rId25"/>
    <p:sldLayoutId id="2147483773" r:id="rId26"/>
    <p:sldLayoutId id="2147483692" r:id="rId27"/>
    <p:sldLayoutId id="2147483772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pos="3696" userDrawn="1">
          <p15:clr>
            <a:srgbClr val="F26B43"/>
          </p15:clr>
        </p15:guide>
        <p15:guide id="7" pos="3984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orient="horz" pos="4320" userDrawn="1">
          <p15:clr>
            <a:srgbClr val="F26B43"/>
          </p15:clr>
        </p15:guide>
        <p15:guide id="10" orient="horz" pos="39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55162"/>
            <a:ext cx="10753816" cy="849463"/>
          </a:xfrm>
          <a:prstGeom prst="rect">
            <a:avLst/>
          </a:prstGeom>
        </p:spPr>
        <p:txBody>
          <a:bodyPr vert="horz" wrap="square" lIns="91440" tIns="45720" rIns="91440" bIns="2743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12" y="1404625"/>
            <a:ext cx="10753815" cy="431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35E024-CEB0-1C20-5B99-D379DDBFA6EC}"/>
              </a:ext>
            </a:extLst>
          </p:cNvPr>
          <p:cNvCxnSpPr>
            <a:cxnSpLocks/>
          </p:cNvCxnSpPr>
          <p:nvPr userDrawn="1"/>
        </p:nvCxnSpPr>
        <p:spPr>
          <a:xfrm>
            <a:off x="760208" y="397625"/>
            <a:ext cx="767766" cy="0"/>
          </a:xfrm>
          <a:prstGeom prst="line">
            <a:avLst/>
          </a:prstGeom>
          <a:ln w="73025" cap="rnd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7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7680" userDrawn="1">
          <p15:clr>
            <a:srgbClr val="F26B43"/>
          </p15:clr>
        </p15:guide>
        <p15:guide id="6" pos="3696" userDrawn="1">
          <p15:clr>
            <a:srgbClr val="F26B43"/>
          </p15:clr>
        </p15:guide>
        <p15:guide id="7" pos="3984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orient="horz" pos="4320" userDrawn="1">
          <p15:clr>
            <a:srgbClr val="F26B43"/>
          </p15:clr>
        </p15:guide>
        <p15:guide id="10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C3_9E9F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427_FA63D96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3DF0-7E98-4E14-BF4A-6BAEA5AB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32366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0B206-8DC4-AE7E-F8ED-D5F21426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162"/>
            <a:ext cx="10972799" cy="618631"/>
          </a:xfrm>
        </p:spPr>
        <p:txBody>
          <a:bodyPr/>
          <a:lstStyle/>
          <a:p>
            <a:r>
              <a:rPr lang="en-US" dirty="0"/>
              <a:t>Monitors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89EC1-AA6D-08BD-C2CA-56F0493DB1CA}"/>
              </a:ext>
            </a:extLst>
          </p:cNvPr>
          <p:cNvSpPr/>
          <p:nvPr/>
        </p:nvSpPr>
        <p:spPr>
          <a:xfrm>
            <a:off x="608140" y="2956953"/>
            <a:ext cx="4664504" cy="3345885"/>
          </a:xfrm>
          <a:prstGeom prst="rect">
            <a:avLst/>
          </a:prstGeom>
          <a:solidFill>
            <a:srgbClr val="01002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import threading</a:t>
            </a: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cv = threading Condition()</a:t>
            </a:r>
          </a:p>
          <a:p>
            <a:pPr defTabSz="457200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do_critical_stuffs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():</a:t>
            </a: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cv.wait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cv.notify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defTabSz="457200"/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defTabSz="457200"/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do_critical_stuffs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defTabSz="457200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8ECAD-ED63-D2D7-7518-8E901D28017F}"/>
              </a:ext>
            </a:extLst>
          </p:cNvPr>
          <p:cNvSpPr/>
          <p:nvPr/>
        </p:nvSpPr>
        <p:spPr>
          <a:xfrm>
            <a:off x="5489786" y="2956953"/>
            <a:ext cx="6091154" cy="3345885"/>
          </a:xfrm>
          <a:prstGeom prst="rect">
            <a:avLst/>
          </a:prstGeom>
          <a:solidFill>
            <a:srgbClr val="01002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Private synchronized 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doCriticalStuffs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public static void main(String[]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doCriticalStuffs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27">
            <a:extLst>
              <a:ext uri="{FF2B5EF4-FFF2-40B4-BE49-F238E27FC236}">
                <a16:creationId xmlns:a16="http://schemas.microsoft.com/office/drawing/2014/main" id="{90046AD7-86E1-897E-DA59-661CADD93980}"/>
              </a:ext>
            </a:extLst>
          </p:cNvPr>
          <p:cNvSpPr>
            <a:spLocks/>
          </p:cNvSpPr>
          <p:nvPr/>
        </p:nvSpPr>
        <p:spPr>
          <a:xfrm>
            <a:off x="608140" y="2433311"/>
            <a:ext cx="4664504" cy="408623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0480" rIns="30480" rtlCol="0" anchor="ctr">
            <a:spAutoFit/>
          </a:bodyPr>
          <a:lstStyle/>
          <a:p>
            <a:pPr algn="ctr"/>
            <a:r>
              <a:rPr lang="en-US" dirty="0">
                <a:solidFill>
                  <a:srgbClr val="010022"/>
                </a:solidFill>
                <a:cs typeface="Calibri" panose="020F0502020204030204" pitchFamily="34" charset="0"/>
              </a:rPr>
              <a:t>Python (explicit)</a:t>
            </a:r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5D32DCA8-DAE7-A771-97EA-E6EEEF100B19}"/>
              </a:ext>
            </a:extLst>
          </p:cNvPr>
          <p:cNvSpPr>
            <a:spLocks/>
          </p:cNvSpPr>
          <p:nvPr/>
        </p:nvSpPr>
        <p:spPr>
          <a:xfrm>
            <a:off x="5486400" y="2433311"/>
            <a:ext cx="6094539" cy="408623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0480" rIns="30480" rtlCol="0" anchor="ctr">
            <a:spAutoFit/>
          </a:bodyPr>
          <a:lstStyle/>
          <a:p>
            <a:pPr algn="ctr"/>
            <a:r>
              <a:rPr lang="en-US" dirty="0">
                <a:solidFill>
                  <a:srgbClr val="010022"/>
                </a:solidFill>
                <a:cs typeface="Calibri" panose="020F0502020204030204" pitchFamily="34" charset="0"/>
              </a:rPr>
              <a:t>Java (implicit)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252E621-F581-DE1E-B11E-60F67D34C52D}"/>
              </a:ext>
            </a:extLst>
          </p:cNvPr>
          <p:cNvSpPr txBox="1">
            <a:spLocks/>
          </p:cNvSpPr>
          <p:nvPr/>
        </p:nvSpPr>
        <p:spPr>
          <a:xfrm>
            <a:off x="609600" y="1434220"/>
            <a:ext cx="330925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Require language support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2216167-4870-196D-7A91-1E5115C3B556}"/>
              </a:ext>
            </a:extLst>
          </p:cNvPr>
          <p:cNvSpPr txBox="1">
            <a:spLocks/>
          </p:cNvSpPr>
          <p:nvPr/>
        </p:nvSpPr>
        <p:spPr>
          <a:xfrm>
            <a:off x="4060630" y="1434220"/>
            <a:ext cx="3309257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Not based on shared memory to lock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4B36982-87A4-3364-1878-49468B6AF804}"/>
              </a:ext>
            </a:extLst>
          </p:cNvPr>
          <p:cNvSpPr txBox="1">
            <a:spLocks/>
          </p:cNvSpPr>
          <p:nvPr/>
        </p:nvSpPr>
        <p:spPr>
          <a:xfrm>
            <a:off x="7511661" y="1434220"/>
            <a:ext cx="392031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use conditional variables provided by the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5682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7" grpId="0" animBg="1"/>
      <p:bldP spid="7" grpId="1" animBg="1"/>
      <p:bldP spid="11" grpId="0" animBg="1"/>
      <p:bldP spid="11" grpId="1" animBg="1"/>
      <p:bldP spid="11" grpId="2" animBg="1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D17FF-73FF-F1F4-B3E8-F1909ED0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E563A2-C136-AD87-F8E2-E86B3B90EA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39" y="1187863"/>
            <a:ext cx="4876801" cy="71096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584C52D-100C-C653-D6B6-5C59AD4360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2210987"/>
            <a:ext cx="4876800" cy="646331"/>
          </a:xfrm>
        </p:spPr>
        <p:txBody>
          <a:bodyPr wrap="square">
            <a:spAutoFit/>
          </a:bodyPr>
          <a:lstStyle/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Monitors are a language construct that use conditional variables. 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B5BC8DF-FE10-97F8-E60C-D63C510045F3}"/>
              </a:ext>
            </a:extLst>
          </p:cNvPr>
          <p:cNvSpPr txBox="1">
            <a:spLocks/>
          </p:cNvSpPr>
          <p:nvPr/>
        </p:nvSpPr>
        <p:spPr>
          <a:xfrm>
            <a:off x="609600" y="3169478"/>
            <a:ext cx="487680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Conditional variables handle blocking / unblocking the critical regions.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B2C26A-BEDC-22AF-07D8-596BAC486D62}"/>
              </a:ext>
            </a:extLst>
          </p:cNvPr>
          <p:cNvSpPr txBox="1">
            <a:spLocks/>
          </p:cNvSpPr>
          <p:nvPr/>
        </p:nvSpPr>
        <p:spPr>
          <a:xfrm>
            <a:off x="609600" y="4127969"/>
            <a:ext cx="487680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Monitors guarantee that at most one process enters the critical region at a time.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629DE36-C99B-11B3-63F0-902EE563E8C1}"/>
              </a:ext>
            </a:extLst>
          </p:cNvPr>
          <p:cNvSpPr txBox="1">
            <a:spLocks/>
          </p:cNvSpPr>
          <p:nvPr/>
        </p:nvSpPr>
        <p:spPr>
          <a:xfrm>
            <a:off x="609600" y="5086458"/>
            <a:ext cx="4876800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Monitors can be implicit, such as in Java with the synchronized keyword, or explicit such as in Python wait and notify calls.</a:t>
            </a:r>
          </a:p>
        </p:txBody>
      </p:sp>
      <p:pic>
        <p:nvPicPr>
          <p:cNvPr id="4" name="Picture 3" descr="Young businessman presenting">
            <a:extLst>
              <a:ext uri="{FF2B5EF4-FFF2-40B4-BE49-F238E27FC236}">
                <a16:creationId xmlns:a16="http://schemas.microsoft.com/office/drawing/2014/main" id="{C91AA36F-1FC5-B3A8-F960-C267CA7A9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36" y="0"/>
            <a:ext cx="4368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BF4B-BE05-FF9F-EB3E-A12FEC55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Mutexes and Semaphores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7955F6-EB5E-3AA2-F793-06941DF5BF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09601" y="1914278"/>
            <a:ext cx="5394960" cy="4249015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t"/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Mutex (Lock – 0 or 1)</a:t>
            </a:r>
          </a:p>
          <a:p>
            <a:pPr algn="ctr"/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mutex is binary in nature. Operations are lock and unlock only.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Once locked, only the locking thread can unlock a mutex.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Mutexes are intended specifically for single-process-at-a-time critical regions.</a:t>
            </a:r>
          </a:p>
          <a:p>
            <a:pPr>
              <a:buClr>
                <a:schemeClr val="accent1"/>
              </a:buClr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Single resource (one lock)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C469DC-3028-DA52-AF42-8773C2789E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316400" y="1907481"/>
            <a:ext cx="5394960" cy="4255892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182880" rtlCol="0" anchor="t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Semaphore (Array of Locks, Counter)</a:t>
            </a:r>
          </a:p>
          <a:p>
            <a:pPr algn="ctr"/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Operations are creation, up (increment), and down (decrement).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Any thread with access to the semaphore can increment or decrement.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 binary semaphore is similar to a mutex, but can be unlocked by any thread.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0345DB-C4DF-8569-99A2-0CE36FAAF3E9}"/>
              </a:ext>
            </a:extLst>
          </p:cNvPr>
          <p:cNvSpPr txBox="1">
            <a:spLocks/>
          </p:cNvSpPr>
          <p:nvPr/>
        </p:nvSpPr>
        <p:spPr>
          <a:xfrm>
            <a:off x="610869" y="1185155"/>
            <a:ext cx="10753816" cy="7109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+mj-lt"/>
              </a:rPr>
              <a:t>Shared-memory variables provided by OS as blocking-based locking mechanism</a:t>
            </a:r>
          </a:p>
        </p:txBody>
      </p:sp>
    </p:spTree>
    <p:extLst>
      <p:ext uri="{BB962C8B-B14F-4D97-AF65-F5344CB8AC3E}">
        <p14:creationId xmlns:p14="http://schemas.microsoft.com/office/powerpoint/2010/main" val="8098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BF4B-BE05-FF9F-EB3E-A12FEC55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Semaphores: How Do They Work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7955F6-EB5E-3AA2-F793-06941DF5BF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99803" y="1520466"/>
            <a:ext cx="3702434" cy="4914803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182880" rtlCol="0" anchor="t"/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Creation</a:t>
            </a:r>
          </a:p>
          <a:p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Semaphores can be created with a starting count.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Example</a:t>
            </a:r>
            <a:br>
              <a:rPr lang="en-US" dirty="0"/>
            </a:br>
            <a:r>
              <a:rPr lang="en-US" dirty="0"/>
              <a:t>5 tables at a restaurant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= resources,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Costumers = processes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Structure</a:t>
            </a:r>
            <a:r>
              <a:rPr lang="en-US" dirty="0"/>
              <a:t>: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down (lock)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   Use a table to eat</a:t>
            </a:r>
          </a:p>
          <a:p>
            <a:pPr lvl="1">
              <a:buClr>
                <a:schemeClr val="accent1"/>
              </a:buClr>
            </a:pPr>
            <a:r>
              <a:rPr lang="en-US" dirty="0"/>
              <a:t>up (unlock)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C469DC-3028-DA52-AF42-8773C2789E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244783" y="1513668"/>
            <a:ext cx="3702434" cy="4922758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182880" rtlCol="0" anchor="t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Down</a:t>
            </a:r>
          </a:p>
          <a:p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If count &gt; 0, decrement and</a:t>
            </a:r>
            <a:br>
              <a:rPr lang="en-US" dirty="0"/>
            </a:br>
            <a:r>
              <a:rPr lang="en-US" dirty="0"/>
              <a:t>continue.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Otherwise, block, and add</a:t>
            </a:r>
            <a:br>
              <a:rPr lang="en-US" dirty="0"/>
            </a:br>
            <a:r>
              <a:rPr lang="en-US" dirty="0"/>
              <a:t>caller to this semaphore’s queue.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Semaphore’s Queue</a:t>
            </a:r>
            <a:br>
              <a:rPr lang="en-US" dirty="0"/>
            </a:br>
            <a:r>
              <a:rPr lang="en-US" dirty="0"/>
              <a:t>List of processes waiting for resources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0A6119D6-BED6-379F-D6A8-495320EEF1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089763" y="1513668"/>
            <a:ext cx="3702434" cy="4922758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182880" rtlCol="0" anchor="t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Up</a:t>
            </a:r>
          </a:p>
          <a:p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If queue is empty, increment</a:t>
            </a:r>
            <a:br>
              <a:rPr lang="en-US" dirty="0"/>
            </a:br>
            <a:r>
              <a:rPr lang="en-US" dirty="0"/>
              <a:t>count and continue.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Otherwise, remove and unblock first process in the queue for this semaphore.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NOTE</a:t>
            </a:r>
            <a:r>
              <a:rPr lang="en-US" dirty="0"/>
              <a:t>: The up operation never blocks any process!</a:t>
            </a:r>
          </a:p>
        </p:txBody>
      </p:sp>
    </p:spTree>
    <p:extLst>
      <p:ext uri="{BB962C8B-B14F-4D97-AF65-F5344CB8AC3E}">
        <p14:creationId xmlns:p14="http://schemas.microsoft.com/office/powerpoint/2010/main" val="30467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42C2-BE1E-EC4C-86EB-579920C9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530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219AA6-B541-5E5A-6548-270398DF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F9DD73-0B4C-2CB5-B542-AA23A9CB2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011" y="1418756"/>
            <a:ext cx="10756641" cy="3693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Tanenbaum, A. S. &amp; Bos, H. (2015). </a:t>
            </a:r>
            <a:r>
              <a:rPr lang="en-US" sz="1800" i="1" dirty="0">
                <a:solidFill>
                  <a:schemeClr val="bg1"/>
                </a:solidFill>
              </a:rPr>
              <a:t>Modern Operating Systems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/>
              <a:t>(4</a:t>
            </a:r>
            <a:r>
              <a:rPr lang="en-US" sz="1800" baseline="30000" dirty="0"/>
              <a:t>th</a:t>
            </a:r>
            <a:r>
              <a:rPr lang="en-US" sz="1800" dirty="0"/>
              <a:t> ed.). Pearson.</a:t>
            </a:r>
          </a:p>
        </p:txBody>
      </p:sp>
    </p:spTree>
    <p:extLst>
      <p:ext uri="{BB962C8B-B14F-4D97-AF65-F5344CB8AC3E}">
        <p14:creationId xmlns:p14="http://schemas.microsoft.com/office/powerpoint/2010/main" val="388275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095F63-7A2A-34B8-5C47-CBC7A11F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BF73BF-B379-0992-2465-9B99753AF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/>
          <a:stretch/>
        </p:blipFill>
        <p:spPr>
          <a:xfrm>
            <a:off x="616801" y="1411544"/>
            <a:ext cx="4869599" cy="4891293"/>
          </a:xfrm>
          <a:prstGeom prst="rect">
            <a:avLst/>
          </a:prstGeom>
        </p:spPr>
      </p:pic>
      <p:pic>
        <p:nvPicPr>
          <p:cNvPr id="4" name="Picture 3" descr="Elderly woman thumbs up">
            <a:extLst>
              <a:ext uri="{FF2B5EF4-FFF2-40B4-BE49-F238E27FC236}">
                <a16:creationId xmlns:a16="http://schemas.microsoft.com/office/drawing/2014/main" id="{B5FDD578-423A-1F61-EFD7-21584B068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99" y="0"/>
            <a:ext cx="295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BF4B-BE05-FF9F-EB3E-A12FEC55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Criteria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7955F6-EB5E-3AA2-F793-06941DF5BF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09601" y="1914278"/>
            <a:ext cx="5394960" cy="4249015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/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Safety</a:t>
            </a:r>
          </a:p>
          <a:p>
            <a:pPr algn="ctr"/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Data and state remain consistent.                              </a:t>
            </a:r>
            <a:br>
              <a:rPr lang="en-US" dirty="0"/>
            </a:b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Failure of this criteria may result in invalid application states or corrupted data.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C469DC-3028-DA52-AF42-8773C2789E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316400" y="1907481"/>
            <a:ext cx="5394960" cy="4255892"/>
          </a:xfrm>
          <a:prstGeom prst="roundRect">
            <a:avLst/>
          </a:prstGeom>
          <a:solidFill>
            <a:schemeClr val="tx2"/>
          </a:solidFill>
          <a:ln w="603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2880" rtlCol="0" anchor="t"/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Liveness</a:t>
            </a:r>
          </a:p>
          <a:p>
            <a:pPr algn="ctr"/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All processes will eventually complete.                    </a:t>
            </a:r>
            <a:br>
              <a:rPr lang="en-US" dirty="0"/>
            </a:br>
            <a:endParaRPr lang="en-US" dirty="0"/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Failure of criteria may result in…</a:t>
            </a:r>
            <a:br>
              <a:rPr lang="en-US" dirty="0"/>
            </a:br>
            <a:endParaRPr lang="en-US" sz="1100" dirty="0"/>
          </a:p>
          <a:p>
            <a:pPr marL="742950" lvl="1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Deadlock</a:t>
            </a:r>
            <a:br>
              <a:rPr lang="en-US" dirty="0"/>
            </a:br>
            <a:r>
              <a:rPr lang="en-US" dirty="0"/>
              <a:t>Occurs when all processes block, with each process waiting on the next. In this condition, no progress is made.</a:t>
            </a:r>
            <a:br>
              <a:rPr lang="en-US" dirty="0"/>
            </a:br>
            <a:endParaRPr lang="en-US" sz="1100" dirty="0"/>
          </a:p>
          <a:p>
            <a:pPr marL="742950" lvl="1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Starvation</a:t>
            </a:r>
            <a:br>
              <a:rPr lang="en-US" dirty="0"/>
            </a:br>
            <a:r>
              <a:rPr lang="en-US" dirty="0"/>
              <a:t>Occurs when at least one processes waits indefinitely.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0345DB-C4DF-8569-99A2-0CE36FAAF3E9}"/>
              </a:ext>
            </a:extLst>
          </p:cNvPr>
          <p:cNvSpPr txBox="1">
            <a:spLocks/>
          </p:cNvSpPr>
          <p:nvPr/>
        </p:nvSpPr>
        <p:spPr>
          <a:xfrm>
            <a:off x="610869" y="1185155"/>
            <a:ext cx="10753816" cy="7109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Two primary criteria</a:t>
            </a:r>
          </a:p>
        </p:txBody>
      </p:sp>
    </p:spTree>
    <p:extLst>
      <p:ext uri="{BB962C8B-B14F-4D97-AF65-F5344CB8AC3E}">
        <p14:creationId xmlns:p14="http://schemas.microsoft.com/office/powerpoint/2010/main" val="31562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0B206-8DC4-AE7E-F8ED-D5F21426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162"/>
            <a:ext cx="10972799" cy="1144929"/>
          </a:xfrm>
        </p:spPr>
        <p:txBody>
          <a:bodyPr/>
          <a:lstStyle/>
          <a:p>
            <a:r>
              <a:rPr lang="en-US" dirty="0"/>
              <a:t>Synchronized Code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1BF2-67BD-3C14-E2DA-D9FF22A61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193823"/>
            <a:ext cx="10972799" cy="710964"/>
          </a:xfrm>
        </p:spPr>
        <p:txBody>
          <a:bodyPr/>
          <a:lstStyle/>
          <a:p>
            <a:r>
              <a:rPr lang="en-US" dirty="0"/>
              <a:t>Assume several threads attempting to render one image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2B51D7-6FE2-C18E-E28C-00BD1E23C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95762"/>
            <a:ext cx="5052620" cy="3368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10B07-2EB7-1873-3366-6ACF4771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" r="3245"/>
          <a:stretch/>
        </p:blipFill>
        <p:spPr>
          <a:xfrm>
            <a:off x="6312876" y="2295762"/>
            <a:ext cx="5052620" cy="33684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FC13EC-1DA4-714B-55C6-4EC502E6D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5400000">
            <a:off x="11041849" y="5125086"/>
            <a:ext cx="862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(Peddie, 2020)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0A08C-773E-76BF-5C8B-F5D92A27F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5400000">
            <a:off x="5341782" y="5128292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(</a:t>
            </a:r>
            <a:r>
              <a:rPr lang="en-US" sz="800" dirty="0" err="1">
                <a:solidFill>
                  <a:schemeClr val="bg1"/>
                </a:solidFill>
              </a:rPr>
              <a:t>Adaixo</a:t>
            </a:r>
            <a:r>
              <a:rPr lang="en-US" sz="800" dirty="0">
                <a:solidFill>
                  <a:schemeClr val="bg1"/>
                </a:solidFill>
              </a:rPr>
              <a:t>, 2019)</a:t>
            </a:r>
          </a:p>
        </p:txBody>
      </p:sp>
    </p:spTree>
    <p:extLst>
      <p:ext uri="{BB962C8B-B14F-4D97-AF65-F5344CB8AC3E}">
        <p14:creationId xmlns:p14="http://schemas.microsoft.com/office/powerpoint/2010/main" val="228181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0B206-8DC4-AE7E-F8ED-D5F21426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162"/>
            <a:ext cx="10972799" cy="1144929"/>
          </a:xfrm>
        </p:spPr>
        <p:txBody>
          <a:bodyPr/>
          <a:lstStyle/>
          <a:p>
            <a:r>
              <a:rPr lang="en-US" dirty="0"/>
              <a:t>Synchronized Code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81BF2-67BD-3C14-E2DA-D9FF22A61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193823"/>
            <a:ext cx="10972799" cy="655564"/>
          </a:xfrm>
        </p:spPr>
        <p:txBody>
          <a:bodyPr/>
          <a:lstStyle/>
          <a:p>
            <a:r>
              <a:rPr lang="en-US" sz="2400" dirty="0"/>
              <a:t>The following is a general model for synchronized processes / threads: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89EC1-AA6D-08BD-C2CA-56F0493DB1CA}"/>
              </a:ext>
            </a:extLst>
          </p:cNvPr>
          <p:cNvSpPr/>
          <p:nvPr/>
        </p:nvSpPr>
        <p:spPr>
          <a:xfrm>
            <a:off x="608140" y="2488048"/>
            <a:ext cx="3398534" cy="2992229"/>
          </a:xfrm>
          <a:prstGeom prst="rect">
            <a:avLst/>
          </a:prstGeom>
          <a:solidFill>
            <a:srgbClr val="01002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initialize()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pre_init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for each child: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create(child);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post_init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8ECAD-ED63-D2D7-7518-8E901D28017F}"/>
              </a:ext>
            </a:extLst>
          </p:cNvPr>
          <p:cNvSpPr/>
          <p:nvPr/>
        </p:nvSpPr>
        <p:spPr>
          <a:xfrm>
            <a:off x="4396003" y="2488048"/>
            <a:ext cx="3398534" cy="2992229"/>
          </a:xfrm>
          <a:prstGeom prst="rect">
            <a:avLst/>
          </a:prstGeom>
          <a:solidFill>
            <a:srgbClr val="01002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update()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general_update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get_lock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do_critical_stuff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release_lock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post_update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D1829-EFEE-A297-3A05-81C5D94AC127}"/>
              </a:ext>
            </a:extLst>
          </p:cNvPr>
          <p:cNvSpPr/>
          <p:nvPr/>
        </p:nvSpPr>
        <p:spPr>
          <a:xfrm>
            <a:off x="8183866" y="2488048"/>
            <a:ext cx="3398534" cy="2992229"/>
          </a:xfrm>
          <a:prstGeom prst="rect">
            <a:avLst/>
          </a:prstGeom>
          <a:solidFill>
            <a:srgbClr val="01002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shutdown()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pre_shutdown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for each child: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	join(child);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post_shutdown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790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E65D-F2DC-D6BA-5420-DC9DBD70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Synchronization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9136A7-B197-DFCA-B656-54240C0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292" y="1538757"/>
            <a:ext cx="1267690" cy="12606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Loading with solid fill">
            <a:extLst>
              <a:ext uri="{FF2B5EF4-FFF2-40B4-BE49-F238E27FC236}">
                <a16:creationId xmlns:a16="http://schemas.microsoft.com/office/drawing/2014/main" id="{85D08D0F-ACB2-6854-799E-2FC0C4AC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8198" y="1677153"/>
            <a:ext cx="983872" cy="98387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CC5AE-FA07-6B9E-2F02-AAEE524A32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1162" y="2931702"/>
            <a:ext cx="2957945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Busy Waiting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A34214-4A53-C9DC-0B77-07C63F168CC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17027" y="2931702"/>
            <a:ext cx="2957945" cy="46166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Shadow Copies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EC2A7E-7A63-8AB3-AB72-4F9AC44D83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82892" y="2931702"/>
            <a:ext cx="2957945" cy="8309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Barrier Synchronization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3ABAF6-86A6-ED3B-9D3B-B64E3C6F1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2155" y="1538757"/>
            <a:ext cx="1267690" cy="1260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Circles with arrows with solid fill">
            <a:extLst>
              <a:ext uri="{FF2B5EF4-FFF2-40B4-BE49-F238E27FC236}">
                <a16:creationId xmlns:a16="http://schemas.microsoft.com/office/drawing/2014/main" id="{3F610685-8253-3275-0FB7-D1F7FEF0C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04064" y="1677153"/>
            <a:ext cx="983872" cy="98387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FB5A6A-3EAC-4024-91D9-9F2271337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28019" y="1538757"/>
            <a:ext cx="1267690" cy="12606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Line arrow: Slight curve with solid fill">
            <a:extLst>
              <a:ext uri="{FF2B5EF4-FFF2-40B4-BE49-F238E27FC236}">
                <a16:creationId xmlns:a16="http://schemas.microsoft.com/office/drawing/2014/main" id="{2B9B03F6-C3BD-0BF4-DF6C-F5F375FBE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569928" y="1677153"/>
            <a:ext cx="983872" cy="98387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AAD06804-595E-06EC-54CF-F086F8C5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292" y="4050197"/>
            <a:ext cx="1267690" cy="12606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Binoculars with solid fill">
            <a:extLst>
              <a:ext uri="{FF2B5EF4-FFF2-40B4-BE49-F238E27FC236}">
                <a16:creationId xmlns:a16="http://schemas.microsoft.com/office/drawing/2014/main" id="{5B4B37AD-CDC5-E8D2-995D-942BC91C5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38198" y="4188593"/>
            <a:ext cx="983872" cy="983872"/>
          </a:xfrm>
          <a:prstGeom prst="rect">
            <a:avLst/>
          </a:prstGeom>
        </p:spPr>
      </p:pic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61F760D4-AED8-DF99-9649-DEC7C5795E9E}"/>
              </a:ext>
            </a:extLst>
          </p:cNvPr>
          <p:cNvSpPr txBox="1">
            <a:spLocks/>
          </p:cNvSpPr>
          <p:nvPr/>
        </p:nvSpPr>
        <p:spPr>
          <a:xfrm>
            <a:off x="651162" y="5443142"/>
            <a:ext cx="2957945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Monitors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3DB8119E-7D03-6D0B-6F6C-5AE4D2A4BF65}"/>
              </a:ext>
            </a:extLst>
          </p:cNvPr>
          <p:cNvSpPr txBox="1">
            <a:spLocks/>
          </p:cNvSpPr>
          <p:nvPr/>
        </p:nvSpPr>
        <p:spPr>
          <a:xfrm>
            <a:off x="4617027" y="5443142"/>
            <a:ext cx="2957945" cy="95923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Message </a:t>
            </a:r>
          </a:p>
          <a:p>
            <a:r>
              <a:rPr lang="en-US" dirty="0">
                <a:solidFill>
                  <a:schemeClr val="bg1"/>
                </a:solidFill>
              </a:rPr>
              <a:t>Passing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EE0713E-94AD-4C20-9643-DCB770F54E81}"/>
              </a:ext>
            </a:extLst>
          </p:cNvPr>
          <p:cNvSpPr txBox="1">
            <a:spLocks/>
          </p:cNvSpPr>
          <p:nvPr/>
        </p:nvSpPr>
        <p:spPr>
          <a:xfrm>
            <a:off x="8582892" y="5443142"/>
            <a:ext cx="2957945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Mutexes &amp; Semaphores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A46A7-02F3-D8D9-8E86-E0636B17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2155" y="4050197"/>
            <a:ext cx="1267690" cy="12606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Envelope with solid fill">
            <a:extLst>
              <a:ext uri="{FF2B5EF4-FFF2-40B4-BE49-F238E27FC236}">
                <a16:creationId xmlns:a16="http://schemas.microsoft.com/office/drawing/2014/main" id="{39491C7B-6EC3-D8F4-ADD8-EB73396CE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04064" y="4188593"/>
            <a:ext cx="983872" cy="98387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211B211-33AD-C2C2-3785-E6542A7E3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28019" y="4050197"/>
            <a:ext cx="1267690" cy="12606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Traffic light with solid fill">
            <a:extLst>
              <a:ext uri="{FF2B5EF4-FFF2-40B4-BE49-F238E27FC236}">
                <a16:creationId xmlns:a16="http://schemas.microsoft.com/office/drawing/2014/main" id="{E1AEEE39-C4E0-1B7F-F3E0-75E4C57DF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569928" y="4188593"/>
            <a:ext cx="983872" cy="9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1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E68746EF-A4B8-CC42-3765-432D2F5F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r="28875"/>
          <a:stretch/>
        </p:blipFill>
        <p:spPr>
          <a:xfrm>
            <a:off x="6096000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1A103-39A6-A2B9-53F0-0E7DF632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Copies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8468C3-14B2-ED8A-6134-F5DE1CE43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275359"/>
            <a:ext cx="4876799" cy="710964"/>
          </a:xfrm>
        </p:spPr>
        <p:txBody>
          <a:bodyPr/>
          <a:lstStyle/>
          <a:p>
            <a:r>
              <a:rPr lang="en-US" dirty="0"/>
              <a:t>AKA Copy-On-Write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D06C157-44C9-E6A0-5FBC-58BE1503FA27}"/>
              </a:ext>
            </a:extLst>
          </p:cNvPr>
          <p:cNvSpPr txBox="1">
            <a:spLocks/>
          </p:cNvSpPr>
          <p:nvPr/>
        </p:nvSpPr>
        <p:spPr>
          <a:xfrm>
            <a:off x="609600" y="2457221"/>
            <a:ext cx="4876800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dirty="0"/>
              <a:t>Necessary when one process is writing to a shared structure and other processes are reading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9AD7458C-B0EA-3747-426F-D86D0292E26D}"/>
              </a:ext>
            </a:extLst>
          </p:cNvPr>
          <p:cNvSpPr txBox="1">
            <a:spLocks/>
          </p:cNvSpPr>
          <p:nvPr/>
        </p:nvSpPr>
        <p:spPr>
          <a:xfrm>
            <a:off x="609600" y="4095192"/>
            <a:ext cx="4876800" cy="101566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-230188"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Example</a:t>
            </a:r>
            <a:br>
              <a:rPr lang="en-US" dirty="0"/>
            </a:br>
            <a:r>
              <a:rPr lang="en-US" dirty="0"/>
              <a:t>Suppose a process that is writing gets preempted before finishing its job. </a:t>
            </a:r>
          </a:p>
        </p:txBody>
      </p:sp>
    </p:spTree>
    <p:extLst>
      <p:ext uri="{BB962C8B-B14F-4D97-AF65-F5344CB8AC3E}">
        <p14:creationId xmlns:p14="http://schemas.microsoft.com/office/powerpoint/2010/main" val="42008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E68746EF-A4B8-CC42-3765-432D2F5F2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9" r="28875"/>
          <a:stretch/>
        </p:blipFill>
        <p:spPr>
          <a:xfrm>
            <a:off x="6096000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1A103-39A6-A2B9-53F0-0E7DF632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Copies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8468C3-14B2-ED8A-6134-F5DE1CE434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140" y="1275359"/>
            <a:ext cx="4876799" cy="710964"/>
          </a:xfrm>
        </p:spPr>
        <p:txBody>
          <a:bodyPr/>
          <a:lstStyle/>
          <a:p>
            <a:r>
              <a:rPr lang="en-US" dirty="0"/>
              <a:t>AKA Copy-On-Write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38E9F5F-AAE5-EB65-65A8-438CB6454681}"/>
              </a:ext>
            </a:extLst>
          </p:cNvPr>
          <p:cNvSpPr txBox="1">
            <a:spLocks/>
          </p:cNvSpPr>
          <p:nvPr/>
        </p:nvSpPr>
        <p:spPr>
          <a:xfrm>
            <a:off x="1206500" y="2290088"/>
            <a:ext cx="4754913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Make original data read-only (read-only lock)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0B8009-F23F-8F95-7134-19A63C7F9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2965" y="2243922"/>
            <a:ext cx="416693" cy="461665"/>
            <a:chOff x="875365" y="3406513"/>
            <a:chExt cx="416693" cy="4616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AAE87E-9538-828B-BC75-FC8E8B0C8558}"/>
                </a:ext>
              </a:extLst>
            </p:cNvPr>
            <p:cNvSpPr/>
            <p:nvPr/>
          </p:nvSpPr>
          <p:spPr>
            <a:xfrm>
              <a:off x="875365" y="3429000"/>
              <a:ext cx="416693" cy="4166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F51FD3-D7A8-C677-B4BC-6880C7E24CDF}"/>
                </a:ext>
              </a:extLst>
            </p:cNvPr>
            <p:cNvSpPr txBox="1"/>
            <p:nvPr/>
          </p:nvSpPr>
          <p:spPr>
            <a:xfrm>
              <a:off x="888786" y="3406513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0" dirty="0">
                  <a:solidFill>
                    <a:schemeClr val="tx2"/>
                  </a:solidFill>
                  <a:latin typeface="Arial Black" panose="020B0604020202020204" pitchFamily="34" charset="0"/>
                  <a:ea typeface="Verdana" panose="020B0604030504040204" pitchFamily="34" charset="0"/>
                  <a:cs typeface="Arial Black" panose="020B0604020202020204" pitchFamily="34" charset="0"/>
                </a:rPr>
                <a:t>1</a:t>
              </a:r>
            </a:p>
          </p:txBody>
        </p:sp>
      </p:grp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CBBB170-873F-9BF6-98D6-77A6492ACE60}"/>
              </a:ext>
            </a:extLst>
          </p:cNvPr>
          <p:cNvSpPr txBox="1">
            <a:spLocks/>
          </p:cNvSpPr>
          <p:nvPr/>
        </p:nvSpPr>
        <p:spPr>
          <a:xfrm>
            <a:off x="1206500" y="2963185"/>
            <a:ext cx="4754913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Make a copy of the original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23547-D407-AA7E-D942-942431AD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2965" y="2917019"/>
            <a:ext cx="416693" cy="461665"/>
            <a:chOff x="875365" y="3406513"/>
            <a:chExt cx="416693" cy="46166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A2B4AE-4319-BC10-6DF5-962EBA537EC3}"/>
                </a:ext>
              </a:extLst>
            </p:cNvPr>
            <p:cNvSpPr/>
            <p:nvPr/>
          </p:nvSpPr>
          <p:spPr>
            <a:xfrm>
              <a:off x="875365" y="3429000"/>
              <a:ext cx="416693" cy="4166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AD1AF7-8C3B-B051-6A56-9A76D0AD4757}"/>
                </a:ext>
              </a:extLst>
            </p:cNvPr>
            <p:cNvSpPr txBox="1"/>
            <p:nvPr/>
          </p:nvSpPr>
          <p:spPr>
            <a:xfrm>
              <a:off x="888786" y="3406513"/>
              <a:ext cx="389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 Black" panose="020B0604020202020204" pitchFamily="34" charset="0"/>
                  <a:ea typeface="Verdana" panose="020B0604030504040204" pitchFamily="34" charset="0"/>
                  <a:cs typeface="Arial Black" panose="020B0604020202020204" pitchFamily="34" charset="0"/>
                </a:rPr>
                <a:t>2</a:t>
              </a:r>
              <a:endParaRPr lang="en-US" sz="2400" b="1" i="0" dirty="0">
                <a:solidFill>
                  <a:schemeClr val="tx2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BF64A05B-D095-EB5E-5039-209D38EFF6E3}"/>
              </a:ext>
            </a:extLst>
          </p:cNvPr>
          <p:cNvSpPr txBox="1">
            <a:spLocks/>
          </p:cNvSpPr>
          <p:nvPr/>
        </p:nvSpPr>
        <p:spPr>
          <a:xfrm>
            <a:off x="1206500" y="3636282"/>
            <a:ext cx="4754913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Update copy with new information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DA890C-7C2F-79B1-A9AF-259A210E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2965" y="3590115"/>
            <a:ext cx="416693" cy="461665"/>
            <a:chOff x="875365" y="3406513"/>
            <a:chExt cx="416693" cy="46166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8B14C4-9D3F-34B8-3331-7FA581519ACE}"/>
                </a:ext>
              </a:extLst>
            </p:cNvPr>
            <p:cNvSpPr/>
            <p:nvPr/>
          </p:nvSpPr>
          <p:spPr>
            <a:xfrm>
              <a:off x="875365" y="3429000"/>
              <a:ext cx="416693" cy="4166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66B40A-1CA0-4739-86AB-312CAF5413C2}"/>
                </a:ext>
              </a:extLst>
            </p:cNvPr>
            <p:cNvSpPr txBox="1"/>
            <p:nvPr/>
          </p:nvSpPr>
          <p:spPr>
            <a:xfrm>
              <a:off x="888786" y="3406513"/>
              <a:ext cx="389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 Black" panose="020B0604020202020204" pitchFamily="34" charset="0"/>
                  <a:ea typeface="Verdana" panose="020B0604030504040204" pitchFamily="34" charset="0"/>
                  <a:cs typeface="Arial Black" panose="020B0604020202020204" pitchFamily="34" charset="0"/>
                </a:rPr>
                <a:t>3</a:t>
              </a:r>
              <a:endParaRPr lang="en-US" sz="2400" b="1" i="0" dirty="0">
                <a:solidFill>
                  <a:schemeClr val="tx2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296EA092-2E58-A18D-BBC8-16F785A69062}"/>
              </a:ext>
            </a:extLst>
          </p:cNvPr>
          <p:cNvSpPr txBox="1">
            <a:spLocks/>
          </p:cNvSpPr>
          <p:nvPr/>
        </p:nvSpPr>
        <p:spPr>
          <a:xfrm>
            <a:off x="1206500" y="4309379"/>
            <a:ext cx="47549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Change pointer to new copy </a:t>
            </a:r>
            <a:br>
              <a:rPr lang="en-US" sz="1800" dirty="0"/>
            </a:br>
            <a:r>
              <a:rPr lang="en-US" sz="1800" dirty="0"/>
              <a:t>(new reads will see the copy)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5D2DA7-ABEF-DF4B-696C-B7A1E010B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2965" y="4401712"/>
            <a:ext cx="416693" cy="461665"/>
            <a:chOff x="875365" y="3406513"/>
            <a:chExt cx="416693" cy="46166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60EEFB-5F91-74A9-07CD-7A60E4856086}"/>
                </a:ext>
              </a:extLst>
            </p:cNvPr>
            <p:cNvSpPr/>
            <p:nvPr/>
          </p:nvSpPr>
          <p:spPr>
            <a:xfrm>
              <a:off x="875365" y="3429000"/>
              <a:ext cx="416693" cy="4166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975A05-CA4E-E9EA-E992-3A8351794086}"/>
                </a:ext>
              </a:extLst>
            </p:cNvPr>
            <p:cNvSpPr txBox="1"/>
            <p:nvPr/>
          </p:nvSpPr>
          <p:spPr>
            <a:xfrm>
              <a:off x="888786" y="3406513"/>
              <a:ext cx="389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 Black" panose="020B0604020202020204" pitchFamily="34" charset="0"/>
                  <a:ea typeface="Verdana" panose="020B0604030504040204" pitchFamily="34" charset="0"/>
                  <a:cs typeface="Arial Black" panose="020B0604020202020204" pitchFamily="34" charset="0"/>
                </a:rPr>
                <a:t>4</a:t>
              </a:r>
              <a:endParaRPr lang="en-US" sz="2400" b="1" i="0" dirty="0">
                <a:solidFill>
                  <a:schemeClr val="tx2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07816C0-921D-21F1-BDAE-D9D34AA312A9}"/>
              </a:ext>
            </a:extLst>
          </p:cNvPr>
          <p:cNvSpPr txBox="1">
            <a:spLocks/>
          </p:cNvSpPr>
          <p:nvPr/>
        </p:nvSpPr>
        <p:spPr>
          <a:xfrm>
            <a:off x="1206500" y="5259475"/>
            <a:ext cx="47549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Release old data (e.g., delete) once all readers are done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01813A-6604-A176-5EE1-9233844A6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2965" y="5351808"/>
            <a:ext cx="416693" cy="461665"/>
            <a:chOff x="875365" y="3406513"/>
            <a:chExt cx="416693" cy="46166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C1B662A-1A39-1722-C8B6-4293ADFCDBE7}"/>
                </a:ext>
              </a:extLst>
            </p:cNvPr>
            <p:cNvSpPr/>
            <p:nvPr/>
          </p:nvSpPr>
          <p:spPr>
            <a:xfrm>
              <a:off x="875365" y="3429000"/>
              <a:ext cx="416693" cy="4166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E2B225-2B18-80E7-FC67-F0A699A17D97}"/>
                </a:ext>
              </a:extLst>
            </p:cNvPr>
            <p:cNvSpPr txBox="1"/>
            <p:nvPr/>
          </p:nvSpPr>
          <p:spPr>
            <a:xfrm>
              <a:off x="888786" y="3406513"/>
              <a:ext cx="3898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 Black" panose="020B0604020202020204" pitchFamily="34" charset="0"/>
                  <a:ea typeface="Verdana" panose="020B0604030504040204" pitchFamily="34" charset="0"/>
                  <a:cs typeface="Arial Black" panose="020B0604020202020204" pitchFamily="34" charset="0"/>
                </a:rPr>
                <a:t>5</a:t>
              </a:r>
              <a:endParaRPr lang="en-US" sz="2400" b="1" i="0" dirty="0">
                <a:solidFill>
                  <a:schemeClr val="tx2"/>
                </a:solidFill>
                <a:latin typeface="Arial Black" panose="020B0604020202020204" pitchFamily="34" charset="0"/>
                <a:ea typeface="Verdana" panose="020B0604030504040204" pitchFamily="34" charset="0"/>
                <a:cs typeface="Arial Black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9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  <p:bldP spid="19" grpId="0" build="p"/>
      <p:bldP spid="25" grpId="0" build="p"/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9C1A7-51F6-8DAD-018E-6CE51EC5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C114B-DCBD-BDE9-066E-5A7E96EA90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869" y="1185155"/>
            <a:ext cx="10753816" cy="1098762"/>
          </a:xfrm>
        </p:spPr>
        <p:txBody>
          <a:bodyPr/>
          <a:lstStyle/>
          <a:p>
            <a:r>
              <a:rPr lang="en-US" dirty="0"/>
              <a:t>Barriers require all processes to reach a specified point before they can continue.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734707-69EE-28DC-3013-195994A969C4}"/>
              </a:ext>
            </a:extLst>
          </p:cNvPr>
          <p:cNvSpPr/>
          <p:nvPr/>
        </p:nvSpPr>
        <p:spPr>
          <a:xfrm>
            <a:off x="1175655" y="2342778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29DD63-17B6-24FF-A8CB-8290B27C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" idx="6"/>
          </p:cNvCxnSpPr>
          <p:nvPr/>
        </p:nvCxnSpPr>
        <p:spPr>
          <a:xfrm flipV="1">
            <a:off x="1674420" y="2592160"/>
            <a:ext cx="1650670" cy="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23C984B-CB67-6A0B-5674-7C9539A2AD41}"/>
              </a:ext>
            </a:extLst>
          </p:cNvPr>
          <p:cNvSpPr/>
          <p:nvPr/>
        </p:nvSpPr>
        <p:spPr>
          <a:xfrm>
            <a:off x="3325090" y="2295279"/>
            <a:ext cx="498764" cy="3443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Barrier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3181FC-EC04-5C3C-E1A9-6368E4D852B1}"/>
              </a:ext>
            </a:extLst>
          </p:cNvPr>
          <p:cNvSpPr/>
          <p:nvPr/>
        </p:nvSpPr>
        <p:spPr>
          <a:xfrm>
            <a:off x="1793172" y="3218585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D9E5B9-1DD6-A28E-B874-EF2B7C5EF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291937" y="3467968"/>
            <a:ext cx="1033153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0108DB6-EDF6-086A-030D-592620268C89}"/>
              </a:ext>
            </a:extLst>
          </p:cNvPr>
          <p:cNvSpPr/>
          <p:nvPr/>
        </p:nvSpPr>
        <p:spPr>
          <a:xfrm>
            <a:off x="1175655" y="4047333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12E98A-DF6C-0191-5A2C-1DA73974C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3" idx="6"/>
          </p:cNvCxnSpPr>
          <p:nvPr/>
        </p:nvCxnSpPr>
        <p:spPr>
          <a:xfrm flipV="1">
            <a:off x="1674420" y="4296715"/>
            <a:ext cx="1650670" cy="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B853F5-F1F2-AB59-9B7F-98AB2C84C01C}"/>
              </a:ext>
            </a:extLst>
          </p:cNvPr>
          <p:cNvSpPr/>
          <p:nvPr/>
        </p:nvSpPr>
        <p:spPr>
          <a:xfrm>
            <a:off x="1793172" y="4923139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4F9608-75FB-D12C-115A-B25968F20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291937" y="5172522"/>
            <a:ext cx="1033153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FAA5147-A299-C41F-3EF0-FA2517A3DA94}"/>
              </a:ext>
            </a:extLst>
          </p:cNvPr>
          <p:cNvSpPr/>
          <p:nvPr/>
        </p:nvSpPr>
        <p:spPr>
          <a:xfrm>
            <a:off x="6460176" y="2342778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973D8F-BE7F-7642-42D8-AAD52350D631}"/>
              </a:ext>
            </a:extLst>
          </p:cNvPr>
          <p:cNvSpPr/>
          <p:nvPr/>
        </p:nvSpPr>
        <p:spPr>
          <a:xfrm>
            <a:off x="7006442" y="2295279"/>
            <a:ext cx="498764" cy="3443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Barrier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DDFB25-AC9E-A3CE-3AAE-38F199939253}"/>
              </a:ext>
            </a:extLst>
          </p:cNvPr>
          <p:cNvSpPr/>
          <p:nvPr/>
        </p:nvSpPr>
        <p:spPr>
          <a:xfrm>
            <a:off x="6460176" y="3218585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AC9885-2EB3-F4EC-B540-DB3C81D7EB08}"/>
              </a:ext>
            </a:extLst>
          </p:cNvPr>
          <p:cNvSpPr/>
          <p:nvPr/>
        </p:nvSpPr>
        <p:spPr>
          <a:xfrm>
            <a:off x="4857007" y="4047333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2BC1F8-EEE9-A889-0FC3-73BB3B469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2" idx="6"/>
          </p:cNvCxnSpPr>
          <p:nvPr/>
        </p:nvCxnSpPr>
        <p:spPr>
          <a:xfrm flipV="1">
            <a:off x="5355772" y="4296715"/>
            <a:ext cx="1650670" cy="1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E73BF16-7213-A5F6-A1AD-E3ED54841D03}"/>
              </a:ext>
            </a:extLst>
          </p:cNvPr>
          <p:cNvSpPr/>
          <p:nvPr/>
        </p:nvSpPr>
        <p:spPr>
          <a:xfrm>
            <a:off x="6460176" y="4923139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94310A-A627-0BF5-71F5-CA4354CB9834}"/>
              </a:ext>
            </a:extLst>
          </p:cNvPr>
          <p:cNvSpPr/>
          <p:nvPr/>
        </p:nvSpPr>
        <p:spPr>
          <a:xfrm>
            <a:off x="10287977" y="2342778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CAA9D2-91E8-1B5F-A049-C6CBEC627BCA}"/>
              </a:ext>
            </a:extLst>
          </p:cNvPr>
          <p:cNvSpPr/>
          <p:nvPr/>
        </p:nvSpPr>
        <p:spPr>
          <a:xfrm>
            <a:off x="9739023" y="2295279"/>
            <a:ext cx="498764" cy="3443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Barrier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3655A3-1332-9318-6B08-FB023D288786}"/>
              </a:ext>
            </a:extLst>
          </p:cNvPr>
          <p:cNvSpPr/>
          <p:nvPr/>
        </p:nvSpPr>
        <p:spPr>
          <a:xfrm>
            <a:off x="10287977" y="3218585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4BB6B49-1CE2-9BE2-FD1A-C06A2BA4F742}"/>
              </a:ext>
            </a:extLst>
          </p:cNvPr>
          <p:cNvSpPr/>
          <p:nvPr/>
        </p:nvSpPr>
        <p:spPr>
          <a:xfrm>
            <a:off x="10287977" y="4047333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92EA1B-1E6A-2B0A-210D-8C2EA76C8B29}"/>
              </a:ext>
            </a:extLst>
          </p:cNvPr>
          <p:cNvSpPr/>
          <p:nvPr/>
        </p:nvSpPr>
        <p:spPr>
          <a:xfrm>
            <a:off x="10287977" y="4923139"/>
            <a:ext cx="498765" cy="4987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10022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3ABA25-A7BD-EFE1-2702-59D99984E76D}"/>
              </a:ext>
            </a:extLst>
          </p:cNvPr>
          <p:cNvSpPr txBox="1"/>
          <p:nvPr/>
        </p:nvSpPr>
        <p:spPr>
          <a:xfrm>
            <a:off x="2017460" y="582225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A13893-D2FF-4560-1FC0-326A9276F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2" idx="3"/>
          </p:cNvCxnSpPr>
          <p:nvPr/>
        </p:nvCxnSpPr>
        <p:spPr>
          <a:xfrm flipV="1">
            <a:off x="2706495" y="6000380"/>
            <a:ext cx="1259863" cy="653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A62A34-DF28-1B40-E656-8A52A66674A9}"/>
              </a:ext>
            </a:extLst>
          </p:cNvPr>
          <p:cNvSpPr txBox="1"/>
          <p:nvPr/>
        </p:nvSpPr>
        <p:spPr>
          <a:xfrm>
            <a:off x="5867400" y="582225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E0D012-9109-3A7B-9090-B4251DB05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5" idx="3"/>
          </p:cNvCxnSpPr>
          <p:nvPr/>
        </p:nvCxnSpPr>
        <p:spPr>
          <a:xfrm flipV="1">
            <a:off x="6556435" y="6000380"/>
            <a:ext cx="1259863" cy="653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A5989D-D4FC-76DA-A108-F130D4790928}"/>
              </a:ext>
            </a:extLst>
          </p:cNvPr>
          <p:cNvSpPr txBox="1"/>
          <p:nvPr/>
        </p:nvSpPr>
        <p:spPr>
          <a:xfrm>
            <a:off x="8918820" y="582225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C8FD308-538B-7110-9314-FE51ECA12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7" idx="3"/>
          </p:cNvCxnSpPr>
          <p:nvPr/>
        </p:nvCxnSpPr>
        <p:spPr>
          <a:xfrm flipV="1">
            <a:off x="9607855" y="6000380"/>
            <a:ext cx="1259863" cy="653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EDD5AD-2E3A-C347-0223-58453A7395C1}"/>
              </a:ext>
            </a:extLst>
          </p:cNvPr>
          <p:cNvSpPr txBox="1"/>
          <p:nvPr/>
        </p:nvSpPr>
        <p:spPr>
          <a:xfrm>
            <a:off x="9607855" y="6352865"/>
            <a:ext cx="1396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(Tanenbaum &amp; Bos, 2015)</a:t>
            </a:r>
          </a:p>
        </p:txBody>
      </p:sp>
    </p:spTree>
    <p:extLst>
      <p:ext uri="{BB962C8B-B14F-4D97-AF65-F5344CB8AC3E}">
        <p14:creationId xmlns:p14="http://schemas.microsoft.com/office/powerpoint/2010/main" val="1595515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8d712cd3-c96d-494a-9db9-f27087647cfc"/>
  <p:tag name="ARTICULATE_DESIGN_ID_OFFICE THEME" val="6pZTbGXi3BY"/>
  <p:tag name="ARTICULATE_SLIDE_COUNT" val="14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8127648-\\mac\dropbox\hospitality_template.pptx"/>
  <p:tag name="ARTICULATE_PRESENTER_VERSION" val="8"/>
  <p:tag name="ARTICULATE_PROJECT_OPEN" val="1"/>
  <p:tag name="ARTICULATE_USED_PAGE_ORIENTATION" val="1"/>
  <p:tag name="ARTICULATE_USED_PAGE_SIZE" val="7"/>
</p:tagLst>
</file>

<file path=ppt/theme/theme1.xml><?xml version="1.0" encoding="utf-8"?>
<a:theme xmlns:a="http://schemas.openxmlformats.org/drawingml/2006/main" name="Base Slides">
  <a:themeElements>
    <a:clrScheme name="Custom 493">
      <a:dk1>
        <a:srgbClr val="00F3D8"/>
      </a:dk1>
      <a:lt1>
        <a:srgbClr val="FFFFFF"/>
      </a:lt1>
      <a:dk2>
        <a:srgbClr val="010022"/>
      </a:dk2>
      <a:lt2>
        <a:srgbClr val="C1C1C1"/>
      </a:lt2>
      <a:accent1>
        <a:srgbClr val="1ABEFF"/>
      </a:accent1>
      <a:accent2>
        <a:srgbClr val="00EB4B"/>
      </a:accent2>
      <a:accent3>
        <a:srgbClr val="FF7300"/>
      </a:accent3>
      <a:accent4>
        <a:srgbClr val="F155DC"/>
      </a:accent4>
      <a:accent5>
        <a:srgbClr val="EB0000"/>
      </a:accent5>
      <a:accent6>
        <a:srgbClr val="0073E6"/>
      </a:accent6>
      <a:hlink>
        <a:srgbClr val="00F3D8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Slides">
  <a:themeElements>
    <a:clrScheme name="Custom 493">
      <a:dk1>
        <a:srgbClr val="00F3D8"/>
      </a:dk1>
      <a:lt1>
        <a:srgbClr val="FFFFFF"/>
      </a:lt1>
      <a:dk2>
        <a:srgbClr val="010022"/>
      </a:dk2>
      <a:lt2>
        <a:srgbClr val="C1C1C1"/>
      </a:lt2>
      <a:accent1>
        <a:srgbClr val="1ABEFF"/>
      </a:accent1>
      <a:accent2>
        <a:srgbClr val="00EB4B"/>
      </a:accent2>
      <a:accent3>
        <a:srgbClr val="FF7300"/>
      </a:accent3>
      <a:accent4>
        <a:srgbClr val="F155DC"/>
      </a:accent4>
      <a:accent5>
        <a:srgbClr val="EB0000"/>
      </a:accent5>
      <a:accent6>
        <a:srgbClr val="0073E6"/>
      </a:accent6>
      <a:hlink>
        <a:srgbClr val="00F3D8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12962</TotalTime>
  <Words>2962</Words>
  <Application>Microsoft Office PowerPoint</Application>
  <PresentationFormat>Widescreen</PresentationFormat>
  <Paragraphs>391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Consolas</vt:lpstr>
      <vt:lpstr>Base Slides</vt:lpstr>
      <vt:lpstr>Custom Slides</vt:lpstr>
      <vt:lpstr>Process Synchronization</vt:lpstr>
      <vt:lpstr>Welcome!</vt:lpstr>
      <vt:lpstr>Synchronization Criteria</vt:lpstr>
      <vt:lpstr>Synchronized Code Patterns</vt:lpstr>
      <vt:lpstr>Synchronized Code Patterns</vt:lpstr>
      <vt:lpstr>Approaches to Synchronization</vt:lpstr>
      <vt:lpstr>Shadow Copies</vt:lpstr>
      <vt:lpstr>Shadow Copies</vt:lpstr>
      <vt:lpstr>Barriers</vt:lpstr>
      <vt:lpstr>Monitors</vt:lpstr>
      <vt:lpstr>Monitors</vt:lpstr>
      <vt:lpstr>Mutexes and Semaphores</vt:lpstr>
      <vt:lpstr>Semaphores: How Do They Work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Gomes de Siqueira,Alexandre</cp:lastModifiedBy>
  <cp:revision>594</cp:revision>
  <dcterms:created xsi:type="dcterms:W3CDTF">2017-06-08T19:59:47Z</dcterms:created>
  <dcterms:modified xsi:type="dcterms:W3CDTF">2023-09-19T15:24:57Z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74FE2410-302F-43A3-9D04-2FBB563A5FD6</vt:lpwstr>
  </property>
  <property fmtid="{D5CDD505-2E9C-101B-9397-08002B2CF9AE}" pid="3" name="ArticulatePath">
    <vt:lpwstr>Hospitality_Template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\\Mac\Dropbox\Hospitality_Template.ppta</vt:lpwstr>
  </property>
</Properties>
</file>